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6" r:id="rId1"/>
  </p:sldMasterIdLst>
  <p:notesMasterIdLst>
    <p:notesMasterId r:id="rId22"/>
  </p:notesMasterIdLst>
  <p:handoutMasterIdLst>
    <p:handoutMasterId r:id="rId23"/>
  </p:handoutMasterIdLst>
  <p:sldIdLst>
    <p:sldId id="294" r:id="rId2"/>
    <p:sldId id="327" r:id="rId3"/>
    <p:sldId id="335" r:id="rId4"/>
    <p:sldId id="302" r:id="rId5"/>
    <p:sldId id="336" r:id="rId6"/>
    <p:sldId id="303" r:id="rId7"/>
    <p:sldId id="309" r:id="rId8"/>
    <p:sldId id="310" r:id="rId9"/>
    <p:sldId id="311" r:id="rId10"/>
    <p:sldId id="312" r:id="rId11"/>
    <p:sldId id="313" r:id="rId12"/>
    <p:sldId id="314" r:id="rId13"/>
    <p:sldId id="315" r:id="rId14"/>
    <p:sldId id="316" r:id="rId15"/>
    <p:sldId id="277" r:id="rId16"/>
    <p:sldId id="278" r:id="rId17"/>
    <p:sldId id="293" r:id="rId18"/>
    <p:sldId id="319" r:id="rId19"/>
    <p:sldId id="320" r:id="rId20"/>
    <p:sldId id="308"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a Russo"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6" d="100"/>
          <a:sy n="126" d="100"/>
        </p:scale>
        <p:origin x="208" y="2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FDC158-89AF-493B-87F6-9F8A93D4392E}" type="doc">
      <dgm:prSet loTypeId="urn:microsoft.com/office/officeart/2005/8/layout/cycle8" loCatId="cycle" qsTypeId="urn:microsoft.com/office/officeart/2005/8/quickstyle/simple4" qsCatId="simple" csTypeId="urn:microsoft.com/office/officeart/2005/8/colors/colorful3" csCatId="colorful" phldr="1"/>
      <dgm:spPr/>
    </dgm:pt>
    <dgm:pt modelId="{9686615E-6F57-497C-84EE-20017F05C88B}">
      <dgm:prSet phldrT="[Text]">
        <dgm:style>
          <a:lnRef idx="1">
            <a:schemeClr val="dk1"/>
          </a:lnRef>
          <a:fillRef idx="2">
            <a:schemeClr val="dk1"/>
          </a:fillRef>
          <a:effectRef idx="1">
            <a:schemeClr val="dk1"/>
          </a:effectRef>
          <a:fontRef idx="minor">
            <a:schemeClr val="dk1"/>
          </a:fontRef>
        </dgm:style>
      </dgm:prSet>
      <dgm:spPr/>
      <dgm:t>
        <a:bodyPr/>
        <a:lstStyle/>
        <a:p>
          <a:r>
            <a:rPr lang="en-US" dirty="0">
              <a:solidFill>
                <a:schemeClr val="bg1">
                  <a:lumMod val="50000"/>
                </a:schemeClr>
              </a:solidFill>
            </a:rPr>
            <a:t>Analyze</a:t>
          </a:r>
        </a:p>
      </dgm:t>
    </dgm:pt>
    <dgm:pt modelId="{8BB43214-4151-4A99-AB0B-5EE3CA3CB43C}" type="parTrans" cxnId="{23281505-0F36-4EB3-A228-3FACC951796A}">
      <dgm:prSet/>
      <dgm:spPr/>
      <dgm:t>
        <a:bodyPr/>
        <a:lstStyle/>
        <a:p>
          <a:endParaRPr lang="en-US"/>
        </a:p>
      </dgm:t>
    </dgm:pt>
    <dgm:pt modelId="{96119BB8-CAD1-4565-9EF4-86A86E085F45}" type="sibTrans" cxnId="{23281505-0F36-4EB3-A228-3FACC951796A}">
      <dgm:prSet/>
      <dgm:spPr/>
      <dgm:t>
        <a:bodyPr/>
        <a:lstStyle/>
        <a:p>
          <a:endParaRPr lang="en-US"/>
        </a:p>
      </dgm:t>
    </dgm:pt>
    <dgm:pt modelId="{280D670F-1A2C-4450-B480-8C83DE416BD1}">
      <dgm:prSet phldrT="[Text]">
        <dgm:style>
          <a:lnRef idx="1">
            <a:schemeClr val="dk1"/>
          </a:lnRef>
          <a:fillRef idx="2">
            <a:schemeClr val="dk1"/>
          </a:fillRef>
          <a:effectRef idx="1">
            <a:schemeClr val="dk1"/>
          </a:effectRef>
          <a:fontRef idx="minor">
            <a:schemeClr val="dk1"/>
          </a:fontRef>
        </dgm:style>
      </dgm:prSet>
      <dgm:spPr/>
      <dgm:t>
        <a:bodyPr/>
        <a:lstStyle/>
        <a:p>
          <a:r>
            <a:rPr lang="en-US" dirty="0">
              <a:solidFill>
                <a:schemeClr val="bg1">
                  <a:lumMod val="50000"/>
                </a:schemeClr>
              </a:solidFill>
            </a:rPr>
            <a:t>Monitor</a:t>
          </a:r>
        </a:p>
      </dgm:t>
    </dgm:pt>
    <dgm:pt modelId="{4D040851-5F41-4D5F-9A0A-88C0E261F898}" type="parTrans" cxnId="{F1F19F20-B16C-43B7-BBEA-B96372064DF9}">
      <dgm:prSet/>
      <dgm:spPr/>
      <dgm:t>
        <a:bodyPr/>
        <a:lstStyle/>
        <a:p>
          <a:endParaRPr lang="en-US"/>
        </a:p>
      </dgm:t>
    </dgm:pt>
    <dgm:pt modelId="{471196CE-E840-47CF-85A9-0CA13136D61D}" type="sibTrans" cxnId="{F1F19F20-B16C-43B7-BBEA-B96372064DF9}">
      <dgm:prSet/>
      <dgm:spPr/>
      <dgm:t>
        <a:bodyPr/>
        <a:lstStyle/>
        <a:p>
          <a:endParaRPr lang="en-US"/>
        </a:p>
      </dgm:t>
    </dgm:pt>
    <dgm:pt modelId="{8038FF97-5A5F-4C0D-9A04-B70565F55823}">
      <dgm:prSet phldrT="[Text]"/>
      <dgm:spPr/>
      <dgm:t>
        <a:bodyPr/>
        <a:lstStyle/>
        <a:p>
          <a:r>
            <a:rPr lang="en-US" dirty="0"/>
            <a:t>Identify	</a:t>
          </a:r>
        </a:p>
      </dgm:t>
    </dgm:pt>
    <dgm:pt modelId="{8C50D3A9-ACBE-4DBB-AB4B-73F2E9F62671}" type="parTrans" cxnId="{F49FEF5E-BC6E-4AFC-8975-2185DFF3B963}">
      <dgm:prSet/>
      <dgm:spPr/>
      <dgm:t>
        <a:bodyPr/>
        <a:lstStyle/>
        <a:p>
          <a:endParaRPr lang="en-US"/>
        </a:p>
      </dgm:t>
    </dgm:pt>
    <dgm:pt modelId="{4C3972F4-E6AB-45F5-9390-206A04DB2EF9}" type="sibTrans" cxnId="{F49FEF5E-BC6E-4AFC-8975-2185DFF3B963}">
      <dgm:prSet/>
      <dgm:spPr/>
      <dgm:t>
        <a:bodyPr/>
        <a:lstStyle/>
        <a:p>
          <a:endParaRPr lang="en-US"/>
        </a:p>
      </dgm:t>
    </dgm:pt>
    <dgm:pt modelId="{796127DC-A12A-40F6-B36B-52DC74A7F83D}">
      <dgm:prSet>
        <dgm:style>
          <a:lnRef idx="1">
            <a:schemeClr val="dk1"/>
          </a:lnRef>
          <a:fillRef idx="2">
            <a:schemeClr val="dk1"/>
          </a:fillRef>
          <a:effectRef idx="1">
            <a:schemeClr val="dk1"/>
          </a:effectRef>
          <a:fontRef idx="minor">
            <a:schemeClr val="dk1"/>
          </a:fontRef>
        </dgm:style>
      </dgm:prSet>
      <dgm:spPr/>
      <dgm:t>
        <a:bodyPr/>
        <a:lstStyle/>
        <a:p>
          <a:r>
            <a:rPr lang="en-US" dirty="0">
              <a:solidFill>
                <a:schemeClr val="bg1">
                  <a:lumMod val="50000"/>
                </a:schemeClr>
              </a:solidFill>
            </a:rPr>
            <a:t>Treat</a:t>
          </a:r>
        </a:p>
      </dgm:t>
    </dgm:pt>
    <dgm:pt modelId="{D67683DA-DFB4-4021-82B0-41742E192460}" type="parTrans" cxnId="{7C943687-101A-4E25-9870-70FC4B0E51A3}">
      <dgm:prSet/>
      <dgm:spPr/>
      <dgm:t>
        <a:bodyPr/>
        <a:lstStyle/>
        <a:p>
          <a:endParaRPr lang="en-US"/>
        </a:p>
      </dgm:t>
    </dgm:pt>
    <dgm:pt modelId="{7128AAF6-031A-4F3F-AA0F-7CEED024F742}" type="sibTrans" cxnId="{7C943687-101A-4E25-9870-70FC4B0E51A3}">
      <dgm:prSet/>
      <dgm:spPr/>
      <dgm:t>
        <a:bodyPr/>
        <a:lstStyle/>
        <a:p>
          <a:endParaRPr lang="en-US"/>
        </a:p>
      </dgm:t>
    </dgm:pt>
    <dgm:pt modelId="{74FCBA9B-A29E-4798-9F4A-10F3F14571AB}" type="pres">
      <dgm:prSet presAssocID="{41FDC158-89AF-493B-87F6-9F8A93D4392E}" presName="compositeShape" presStyleCnt="0">
        <dgm:presLayoutVars>
          <dgm:chMax val="7"/>
          <dgm:dir/>
          <dgm:resizeHandles val="exact"/>
        </dgm:presLayoutVars>
      </dgm:prSet>
      <dgm:spPr/>
    </dgm:pt>
    <dgm:pt modelId="{6F9D1471-8A4E-4FB7-9B50-863A9F939988}" type="pres">
      <dgm:prSet presAssocID="{41FDC158-89AF-493B-87F6-9F8A93D4392E}" presName="wedge1" presStyleLbl="node1" presStyleIdx="0" presStyleCnt="4"/>
      <dgm:spPr/>
    </dgm:pt>
    <dgm:pt modelId="{2EB9ACA4-6E2A-4685-9919-5F07E259C456}" type="pres">
      <dgm:prSet presAssocID="{41FDC158-89AF-493B-87F6-9F8A93D4392E}" presName="dummy1a" presStyleCnt="0"/>
      <dgm:spPr/>
    </dgm:pt>
    <dgm:pt modelId="{6784645D-8A69-4B75-84E2-8DC80BB33893}" type="pres">
      <dgm:prSet presAssocID="{41FDC158-89AF-493B-87F6-9F8A93D4392E}" presName="dummy1b" presStyleCnt="0"/>
      <dgm:spPr/>
    </dgm:pt>
    <dgm:pt modelId="{196B716A-A7A1-4AFD-A365-8698C3EDF396}" type="pres">
      <dgm:prSet presAssocID="{41FDC158-89AF-493B-87F6-9F8A93D4392E}" presName="wedge1Tx" presStyleLbl="node1" presStyleIdx="0" presStyleCnt="4">
        <dgm:presLayoutVars>
          <dgm:chMax val="0"/>
          <dgm:chPref val="0"/>
          <dgm:bulletEnabled val="1"/>
        </dgm:presLayoutVars>
      </dgm:prSet>
      <dgm:spPr/>
    </dgm:pt>
    <dgm:pt modelId="{B000A871-D906-4A25-B668-7CDD85048A2E}" type="pres">
      <dgm:prSet presAssocID="{41FDC158-89AF-493B-87F6-9F8A93D4392E}" presName="wedge2" presStyleLbl="node1" presStyleIdx="1" presStyleCnt="4"/>
      <dgm:spPr/>
    </dgm:pt>
    <dgm:pt modelId="{22C599A4-AB61-450B-A4C7-B203512C85B0}" type="pres">
      <dgm:prSet presAssocID="{41FDC158-89AF-493B-87F6-9F8A93D4392E}" presName="dummy2a" presStyleCnt="0"/>
      <dgm:spPr/>
    </dgm:pt>
    <dgm:pt modelId="{15DE2874-058F-4215-BB3F-595AB16F3038}" type="pres">
      <dgm:prSet presAssocID="{41FDC158-89AF-493B-87F6-9F8A93D4392E}" presName="dummy2b" presStyleCnt="0"/>
      <dgm:spPr/>
    </dgm:pt>
    <dgm:pt modelId="{D5E2F880-B1F8-4AD8-92EB-7F313F5CE66F}" type="pres">
      <dgm:prSet presAssocID="{41FDC158-89AF-493B-87F6-9F8A93D4392E}" presName="wedge2Tx" presStyleLbl="node1" presStyleIdx="1" presStyleCnt="4">
        <dgm:presLayoutVars>
          <dgm:chMax val="0"/>
          <dgm:chPref val="0"/>
          <dgm:bulletEnabled val="1"/>
        </dgm:presLayoutVars>
      </dgm:prSet>
      <dgm:spPr/>
    </dgm:pt>
    <dgm:pt modelId="{E2BD8467-87DD-44DD-880E-F992E97EE364}" type="pres">
      <dgm:prSet presAssocID="{41FDC158-89AF-493B-87F6-9F8A93D4392E}" presName="wedge3" presStyleLbl="node1" presStyleIdx="2" presStyleCnt="4"/>
      <dgm:spPr/>
    </dgm:pt>
    <dgm:pt modelId="{B25F1B13-F6B4-4284-B85A-216B2C11B19D}" type="pres">
      <dgm:prSet presAssocID="{41FDC158-89AF-493B-87F6-9F8A93D4392E}" presName="dummy3a" presStyleCnt="0"/>
      <dgm:spPr/>
    </dgm:pt>
    <dgm:pt modelId="{CB7C2F5B-DCD3-48B9-9263-8D04C3777116}" type="pres">
      <dgm:prSet presAssocID="{41FDC158-89AF-493B-87F6-9F8A93D4392E}" presName="dummy3b" presStyleCnt="0"/>
      <dgm:spPr/>
    </dgm:pt>
    <dgm:pt modelId="{759AC890-79FD-4569-9890-2E0888F73C38}" type="pres">
      <dgm:prSet presAssocID="{41FDC158-89AF-493B-87F6-9F8A93D4392E}" presName="wedge3Tx" presStyleLbl="node1" presStyleIdx="2" presStyleCnt="4">
        <dgm:presLayoutVars>
          <dgm:chMax val="0"/>
          <dgm:chPref val="0"/>
          <dgm:bulletEnabled val="1"/>
        </dgm:presLayoutVars>
      </dgm:prSet>
      <dgm:spPr/>
    </dgm:pt>
    <dgm:pt modelId="{03A32034-52A0-4E56-84A9-C24473194726}" type="pres">
      <dgm:prSet presAssocID="{41FDC158-89AF-493B-87F6-9F8A93D4392E}" presName="wedge4" presStyleLbl="node1" presStyleIdx="3" presStyleCnt="4"/>
      <dgm:spPr/>
    </dgm:pt>
    <dgm:pt modelId="{30CE8812-5D07-4ED4-91F0-1D2BDA20CB37}" type="pres">
      <dgm:prSet presAssocID="{41FDC158-89AF-493B-87F6-9F8A93D4392E}" presName="dummy4a" presStyleCnt="0"/>
      <dgm:spPr/>
    </dgm:pt>
    <dgm:pt modelId="{2291B233-3985-479D-8D2A-B42F24C0271C}" type="pres">
      <dgm:prSet presAssocID="{41FDC158-89AF-493B-87F6-9F8A93D4392E}" presName="dummy4b" presStyleCnt="0"/>
      <dgm:spPr/>
    </dgm:pt>
    <dgm:pt modelId="{A371067E-E0C0-4F01-A213-B92AAD7D9B4A}" type="pres">
      <dgm:prSet presAssocID="{41FDC158-89AF-493B-87F6-9F8A93D4392E}" presName="wedge4Tx" presStyleLbl="node1" presStyleIdx="3" presStyleCnt="4">
        <dgm:presLayoutVars>
          <dgm:chMax val="0"/>
          <dgm:chPref val="0"/>
          <dgm:bulletEnabled val="1"/>
        </dgm:presLayoutVars>
      </dgm:prSet>
      <dgm:spPr/>
    </dgm:pt>
    <dgm:pt modelId="{05CC2863-78E6-4FC9-A034-A630E1719644}" type="pres">
      <dgm:prSet presAssocID="{96119BB8-CAD1-4565-9EF4-86A86E085F45}" presName="arrowWedge1" presStyleLbl="fgSibTrans2D1" presStyleIdx="0" presStyleCnt="4">
        <dgm:style>
          <a:lnRef idx="1">
            <a:schemeClr val="dk1"/>
          </a:lnRef>
          <a:fillRef idx="2">
            <a:schemeClr val="dk1"/>
          </a:fillRef>
          <a:effectRef idx="1">
            <a:schemeClr val="dk1"/>
          </a:effectRef>
          <a:fontRef idx="minor">
            <a:schemeClr val="dk1"/>
          </a:fontRef>
        </dgm:style>
      </dgm:prSet>
      <dgm:spPr/>
    </dgm:pt>
    <dgm:pt modelId="{EA1FCDD3-D3CD-4EBE-8289-783038392C64}" type="pres">
      <dgm:prSet presAssocID="{7128AAF6-031A-4F3F-AA0F-7CEED024F742}" presName="arrowWedge2" presStyleLbl="fgSibTrans2D1" presStyleIdx="1" presStyleCnt="4">
        <dgm:style>
          <a:lnRef idx="1">
            <a:schemeClr val="dk1"/>
          </a:lnRef>
          <a:fillRef idx="2">
            <a:schemeClr val="dk1"/>
          </a:fillRef>
          <a:effectRef idx="1">
            <a:schemeClr val="dk1"/>
          </a:effectRef>
          <a:fontRef idx="minor">
            <a:schemeClr val="dk1"/>
          </a:fontRef>
        </dgm:style>
      </dgm:prSet>
      <dgm:spPr/>
    </dgm:pt>
    <dgm:pt modelId="{19C81B20-0F35-4280-945F-7DF1E1A0F613}" type="pres">
      <dgm:prSet presAssocID="{471196CE-E840-47CF-85A9-0CA13136D61D}" presName="arrowWedge3" presStyleLbl="fgSibTrans2D1" presStyleIdx="2" presStyleCnt="4">
        <dgm:style>
          <a:lnRef idx="1">
            <a:schemeClr val="dk1"/>
          </a:lnRef>
          <a:fillRef idx="2">
            <a:schemeClr val="dk1"/>
          </a:fillRef>
          <a:effectRef idx="1">
            <a:schemeClr val="dk1"/>
          </a:effectRef>
          <a:fontRef idx="minor">
            <a:schemeClr val="dk1"/>
          </a:fontRef>
        </dgm:style>
      </dgm:prSet>
      <dgm:spPr/>
    </dgm:pt>
    <dgm:pt modelId="{0FF81DBC-DEC4-43F6-AC74-FD0ADF8AD82B}" type="pres">
      <dgm:prSet presAssocID="{4C3972F4-E6AB-45F5-9390-206A04DB2EF9}" presName="arrowWedge4" presStyleLbl="fgSibTrans2D1" presStyleIdx="3" presStyleCnt="4"/>
      <dgm:spPr/>
    </dgm:pt>
  </dgm:ptLst>
  <dgm:cxnLst>
    <dgm:cxn modelId="{23281505-0F36-4EB3-A228-3FACC951796A}" srcId="{41FDC158-89AF-493B-87F6-9F8A93D4392E}" destId="{9686615E-6F57-497C-84EE-20017F05C88B}" srcOrd="0" destOrd="0" parTransId="{8BB43214-4151-4A99-AB0B-5EE3CA3CB43C}" sibTransId="{96119BB8-CAD1-4565-9EF4-86A86E085F45}"/>
    <dgm:cxn modelId="{F1F19F20-B16C-43B7-BBEA-B96372064DF9}" srcId="{41FDC158-89AF-493B-87F6-9F8A93D4392E}" destId="{280D670F-1A2C-4450-B480-8C83DE416BD1}" srcOrd="2" destOrd="0" parTransId="{4D040851-5F41-4D5F-9A0A-88C0E261F898}" sibTransId="{471196CE-E840-47CF-85A9-0CA13136D61D}"/>
    <dgm:cxn modelId="{E6915B2C-3826-5A4F-A642-0672986DDDFE}" type="presOf" srcId="{796127DC-A12A-40F6-B36B-52DC74A7F83D}" destId="{B000A871-D906-4A25-B668-7CDD85048A2E}" srcOrd="0" destOrd="0" presId="urn:microsoft.com/office/officeart/2005/8/layout/cycle8"/>
    <dgm:cxn modelId="{10D1B650-9862-C640-9AF8-BF9BC00367C1}" type="presOf" srcId="{796127DC-A12A-40F6-B36B-52DC74A7F83D}" destId="{D5E2F880-B1F8-4AD8-92EB-7F313F5CE66F}" srcOrd="1" destOrd="0" presId="urn:microsoft.com/office/officeart/2005/8/layout/cycle8"/>
    <dgm:cxn modelId="{F49FEF5E-BC6E-4AFC-8975-2185DFF3B963}" srcId="{41FDC158-89AF-493B-87F6-9F8A93D4392E}" destId="{8038FF97-5A5F-4C0D-9A04-B70565F55823}" srcOrd="3" destOrd="0" parTransId="{8C50D3A9-ACBE-4DBB-AB4B-73F2E9F62671}" sibTransId="{4C3972F4-E6AB-45F5-9390-206A04DB2EF9}"/>
    <dgm:cxn modelId="{4DFF9176-D4CA-3E44-BA79-8A9400FAE8A2}" type="presOf" srcId="{9686615E-6F57-497C-84EE-20017F05C88B}" destId="{196B716A-A7A1-4AFD-A365-8698C3EDF396}" srcOrd="1" destOrd="0" presId="urn:microsoft.com/office/officeart/2005/8/layout/cycle8"/>
    <dgm:cxn modelId="{7004227D-3CD2-2544-9422-ECBBDEAA92EB}" type="presOf" srcId="{8038FF97-5A5F-4C0D-9A04-B70565F55823}" destId="{A371067E-E0C0-4F01-A213-B92AAD7D9B4A}" srcOrd="1" destOrd="0" presId="urn:microsoft.com/office/officeart/2005/8/layout/cycle8"/>
    <dgm:cxn modelId="{7C943687-101A-4E25-9870-70FC4B0E51A3}" srcId="{41FDC158-89AF-493B-87F6-9F8A93D4392E}" destId="{796127DC-A12A-40F6-B36B-52DC74A7F83D}" srcOrd="1" destOrd="0" parTransId="{D67683DA-DFB4-4021-82B0-41742E192460}" sibTransId="{7128AAF6-031A-4F3F-AA0F-7CEED024F742}"/>
    <dgm:cxn modelId="{031CFAAB-3610-A54B-AFDB-878F190C4F36}" type="presOf" srcId="{8038FF97-5A5F-4C0D-9A04-B70565F55823}" destId="{03A32034-52A0-4E56-84A9-C24473194726}" srcOrd="0" destOrd="0" presId="urn:microsoft.com/office/officeart/2005/8/layout/cycle8"/>
    <dgm:cxn modelId="{C515F3B0-2989-B143-B537-0BEF780C588F}" type="presOf" srcId="{41FDC158-89AF-493B-87F6-9F8A93D4392E}" destId="{74FCBA9B-A29E-4798-9F4A-10F3F14571AB}" srcOrd="0" destOrd="0" presId="urn:microsoft.com/office/officeart/2005/8/layout/cycle8"/>
    <dgm:cxn modelId="{BC36B3B2-62B2-9848-9E06-76FC4E4DE264}" type="presOf" srcId="{280D670F-1A2C-4450-B480-8C83DE416BD1}" destId="{E2BD8467-87DD-44DD-880E-F992E97EE364}" srcOrd="0" destOrd="0" presId="urn:microsoft.com/office/officeart/2005/8/layout/cycle8"/>
    <dgm:cxn modelId="{CD43A4DA-A084-5E4E-9C86-A2A5BBD3D52B}" type="presOf" srcId="{280D670F-1A2C-4450-B480-8C83DE416BD1}" destId="{759AC890-79FD-4569-9890-2E0888F73C38}" srcOrd="1" destOrd="0" presId="urn:microsoft.com/office/officeart/2005/8/layout/cycle8"/>
    <dgm:cxn modelId="{D0F5EEE6-E4AF-3442-9F7B-55F1009C588A}" type="presOf" srcId="{9686615E-6F57-497C-84EE-20017F05C88B}" destId="{6F9D1471-8A4E-4FB7-9B50-863A9F939988}" srcOrd="0" destOrd="0" presId="urn:microsoft.com/office/officeart/2005/8/layout/cycle8"/>
    <dgm:cxn modelId="{BFE9A40A-CE81-8F4E-8B41-23C008C5398E}" type="presParOf" srcId="{74FCBA9B-A29E-4798-9F4A-10F3F14571AB}" destId="{6F9D1471-8A4E-4FB7-9B50-863A9F939988}" srcOrd="0" destOrd="0" presId="urn:microsoft.com/office/officeart/2005/8/layout/cycle8"/>
    <dgm:cxn modelId="{12F4F300-5BA7-EC4F-9877-4D17B5169D0E}" type="presParOf" srcId="{74FCBA9B-A29E-4798-9F4A-10F3F14571AB}" destId="{2EB9ACA4-6E2A-4685-9919-5F07E259C456}" srcOrd="1" destOrd="0" presId="urn:microsoft.com/office/officeart/2005/8/layout/cycle8"/>
    <dgm:cxn modelId="{AE86A2B5-21AA-B143-891D-E522B1510C1B}" type="presParOf" srcId="{74FCBA9B-A29E-4798-9F4A-10F3F14571AB}" destId="{6784645D-8A69-4B75-84E2-8DC80BB33893}" srcOrd="2" destOrd="0" presId="urn:microsoft.com/office/officeart/2005/8/layout/cycle8"/>
    <dgm:cxn modelId="{AF71DDD8-012B-F549-B5E0-D761FF5548EF}" type="presParOf" srcId="{74FCBA9B-A29E-4798-9F4A-10F3F14571AB}" destId="{196B716A-A7A1-4AFD-A365-8698C3EDF396}" srcOrd="3" destOrd="0" presId="urn:microsoft.com/office/officeart/2005/8/layout/cycle8"/>
    <dgm:cxn modelId="{95672635-0D21-4141-8EC7-D419A98C0AD8}" type="presParOf" srcId="{74FCBA9B-A29E-4798-9F4A-10F3F14571AB}" destId="{B000A871-D906-4A25-B668-7CDD85048A2E}" srcOrd="4" destOrd="0" presId="urn:microsoft.com/office/officeart/2005/8/layout/cycle8"/>
    <dgm:cxn modelId="{7D14F8E7-2160-AE41-A697-80CE38D5699F}" type="presParOf" srcId="{74FCBA9B-A29E-4798-9F4A-10F3F14571AB}" destId="{22C599A4-AB61-450B-A4C7-B203512C85B0}" srcOrd="5" destOrd="0" presId="urn:microsoft.com/office/officeart/2005/8/layout/cycle8"/>
    <dgm:cxn modelId="{D71D6C7A-B387-4542-8E89-B68BE3B5120E}" type="presParOf" srcId="{74FCBA9B-A29E-4798-9F4A-10F3F14571AB}" destId="{15DE2874-058F-4215-BB3F-595AB16F3038}" srcOrd="6" destOrd="0" presId="urn:microsoft.com/office/officeart/2005/8/layout/cycle8"/>
    <dgm:cxn modelId="{9C57A7B2-5BCB-6F4B-B652-45793322ABF3}" type="presParOf" srcId="{74FCBA9B-A29E-4798-9F4A-10F3F14571AB}" destId="{D5E2F880-B1F8-4AD8-92EB-7F313F5CE66F}" srcOrd="7" destOrd="0" presId="urn:microsoft.com/office/officeart/2005/8/layout/cycle8"/>
    <dgm:cxn modelId="{4B085137-1E21-2F4B-9C74-72F31FDA0F55}" type="presParOf" srcId="{74FCBA9B-A29E-4798-9F4A-10F3F14571AB}" destId="{E2BD8467-87DD-44DD-880E-F992E97EE364}" srcOrd="8" destOrd="0" presId="urn:microsoft.com/office/officeart/2005/8/layout/cycle8"/>
    <dgm:cxn modelId="{0570AA49-F969-B44F-B31C-F27D27C43598}" type="presParOf" srcId="{74FCBA9B-A29E-4798-9F4A-10F3F14571AB}" destId="{B25F1B13-F6B4-4284-B85A-216B2C11B19D}" srcOrd="9" destOrd="0" presId="urn:microsoft.com/office/officeart/2005/8/layout/cycle8"/>
    <dgm:cxn modelId="{06351545-B43F-C94D-849E-10BC13A6F0C4}" type="presParOf" srcId="{74FCBA9B-A29E-4798-9F4A-10F3F14571AB}" destId="{CB7C2F5B-DCD3-48B9-9263-8D04C3777116}" srcOrd="10" destOrd="0" presId="urn:microsoft.com/office/officeart/2005/8/layout/cycle8"/>
    <dgm:cxn modelId="{54F1CCE5-EA24-A94A-B544-7E41F678441D}" type="presParOf" srcId="{74FCBA9B-A29E-4798-9F4A-10F3F14571AB}" destId="{759AC890-79FD-4569-9890-2E0888F73C38}" srcOrd="11" destOrd="0" presId="urn:microsoft.com/office/officeart/2005/8/layout/cycle8"/>
    <dgm:cxn modelId="{D1BA66EF-AEBC-9E43-B519-2C81A5B9CABB}" type="presParOf" srcId="{74FCBA9B-A29E-4798-9F4A-10F3F14571AB}" destId="{03A32034-52A0-4E56-84A9-C24473194726}" srcOrd="12" destOrd="0" presId="urn:microsoft.com/office/officeart/2005/8/layout/cycle8"/>
    <dgm:cxn modelId="{BB634611-CBC6-4F45-8529-EEC5A803004B}" type="presParOf" srcId="{74FCBA9B-A29E-4798-9F4A-10F3F14571AB}" destId="{30CE8812-5D07-4ED4-91F0-1D2BDA20CB37}" srcOrd="13" destOrd="0" presId="urn:microsoft.com/office/officeart/2005/8/layout/cycle8"/>
    <dgm:cxn modelId="{AAAB9A32-3595-934C-AD9A-C7320A363FF7}" type="presParOf" srcId="{74FCBA9B-A29E-4798-9F4A-10F3F14571AB}" destId="{2291B233-3985-479D-8D2A-B42F24C0271C}" srcOrd="14" destOrd="0" presId="urn:microsoft.com/office/officeart/2005/8/layout/cycle8"/>
    <dgm:cxn modelId="{18107F5B-E14F-274F-9158-84A492EC529F}" type="presParOf" srcId="{74FCBA9B-A29E-4798-9F4A-10F3F14571AB}" destId="{A371067E-E0C0-4F01-A213-B92AAD7D9B4A}" srcOrd="15" destOrd="0" presId="urn:microsoft.com/office/officeart/2005/8/layout/cycle8"/>
    <dgm:cxn modelId="{F513A687-45E0-F94D-8C23-2713FA16DB55}" type="presParOf" srcId="{74FCBA9B-A29E-4798-9F4A-10F3F14571AB}" destId="{05CC2863-78E6-4FC9-A034-A630E1719644}" srcOrd="16" destOrd="0" presId="urn:microsoft.com/office/officeart/2005/8/layout/cycle8"/>
    <dgm:cxn modelId="{12B918E9-63DD-364E-A22B-FF51D3A43FD9}" type="presParOf" srcId="{74FCBA9B-A29E-4798-9F4A-10F3F14571AB}" destId="{EA1FCDD3-D3CD-4EBE-8289-783038392C64}" srcOrd="17" destOrd="0" presId="urn:microsoft.com/office/officeart/2005/8/layout/cycle8"/>
    <dgm:cxn modelId="{FC8CF180-2AEA-FA4D-BC10-2FCA6AB6D878}" type="presParOf" srcId="{74FCBA9B-A29E-4798-9F4A-10F3F14571AB}" destId="{19C81B20-0F35-4280-945F-7DF1E1A0F613}" srcOrd="18" destOrd="0" presId="urn:microsoft.com/office/officeart/2005/8/layout/cycle8"/>
    <dgm:cxn modelId="{B0C39FF3-A55B-5642-AF72-F126A8DF2326}" type="presParOf" srcId="{74FCBA9B-A29E-4798-9F4A-10F3F14571AB}" destId="{0FF81DBC-DEC4-43F6-AC74-FD0ADF8AD82B}"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D1471-8A4E-4FB7-9B50-863A9F939988}">
      <dsp:nvSpPr>
        <dsp:cNvPr id="0" name=""/>
        <dsp:cNvSpPr/>
      </dsp:nvSpPr>
      <dsp:spPr>
        <a:xfrm>
          <a:off x="877719" y="231399"/>
          <a:ext cx="3178995" cy="3178995"/>
        </a:xfrm>
        <a:prstGeom prst="pie">
          <a:avLst>
            <a:gd name="adj1" fmla="val 16200000"/>
            <a:gd name="adj2" fmla="val 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50000"/>
                </a:schemeClr>
              </a:solidFill>
            </a:rPr>
            <a:t>Analyze</a:t>
          </a:r>
        </a:p>
      </dsp:txBody>
      <dsp:txXfrm>
        <a:off x="2565235" y="890284"/>
        <a:ext cx="1173200" cy="870439"/>
      </dsp:txXfrm>
    </dsp:sp>
    <dsp:sp modelId="{B000A871-D906-4A25-B668-7CDD85048A2E}">
      <dsp:nvSpPr>
        <dsp:cNvPr id="0" name=""/>
        <dsp:cNvSpPr/>
      </dsp:nvSpPr>
      <dsp:spPr>
        <a:xfrm>
          <a:off x="877719" y="338123"/>
          <a:ext cx="3178995" cy="3178995"/>
        </a:xfrm>
        <a:prstGeom prst="pie">
          <a:avLst>
            <a:gd name="adj1" fmla="val 0"/>
            <a:gd name="adj2" fmla="val 540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50000"/>
                </a:schemeClr>
              </a:solidFill>
            </a:rPr>
            <a:t>Treat</a:t>
          </a:r>
        </a:p>
      </dsp:txBody>
      <dsp:txXfrm>
        <a:off x="2565235" y="1987794"/>
        <a:ext cx="1173200" cy="870439"/>
      </dsp:txXfrm>
    </dsp:sp>
    <dsp:sp modelId="{E2BD8467-87DD-44DD-880E-F992E97EE364}">
      <dsp:nvSpPr>
        <dsp:cNvPr id="0" name=""/>
        <dsp:cNvSpPr/>
      </dsp:nvSpPr>
      <dsp:spPr>
        <a:xfrm>
          <a:off x="770995" y="338123"/>
          <a:ext cx="3178995" cy="3178995"/>
        </a:xfrm>
        <a:prstGeom prst="pie">
          <a:avLst>
            <a:gd name="adj1" fmla="val 5400000"/>
            <a:gd name="adj2" fmla="val 1080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50000"/>
                </a:schemeClr>
              </a:solidFill>
            </a:rPr>
            <a:t>Monitor</a:t>
          </a:r>
        </a:p>
      </dsp:txBody>
      <dsp:txXfrm>
        <a:off x="1089273" y="1987794"/>
        <a:ext cx="1173200" cy="870439"/>
      </dsp:txXfrm>
    </dsp:sp>
    <dsp:sp modelId="{03A32034-52A0-4E56-84A9-C24473194726}">
      <dsp:nvSpPr>
        <dsp:cNvPr id="0" name=""/>
        <dsp:cNvSpPr/>
      </dsp:nvSpPr>
      <dsp:spPr>
        <a:xfrm>
          <a:off x="770995" y="231399"/>
          <a:ext cx="3178995" cy="3178995"/>
        </a:xfrm>
        <a:prstGeom prst="pie">
          <a:avLst>
            <a:gd name="adj1" fmla="val 10800000"/>
            <a:gd name="adj2" fmla="val 1620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Identify	</a:t>
          </a:r>
        </a:p>
      </dsp:txBody>
      <dsp:txXfrm>
        <a:off x="1089273" y="890284"/>
        <a:ext cx="1173200" cy="870439"/>
      </dsp:txXfrm>
    </dsp:sp>
    <dsp:sp modelId="{05CC2863-78E6-4FC9-A034-A630E1719644}">
      <dsp:nvSpPr>
        <dsp:cNvPr id="0" name=""/>
        <dsp:cNvSpPr/>
      </dsp:nvSpPr>
      <dsp:spPr>
        <a:xfrm>
          <a:off x="680924" y="34604"/>
          <a:ext cx="3572584" cy="3572584"/>
        </a:xfrm>
        <a:prstGeom prst="circularArrow">
          <a:avLst>
            <a:gd name="adj1" fmla="val 5085"/>
            <a:gd name="adj2" fmla="val 327528"/>
            <a:gd name="adj3" fmla="val 21272472"/>
            <a:gd name="adj4" fmla="val 16200000"/>
            <a:gd name="adj5" fmla="val 5932"/>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A1FCDD3-D3CD-4EBE-8289-783038392C64}">
      <dsp:nvSpPr>
        <dsp:cNvPr id="0" name=""/>
        <dsp:cNvSpPr/>
      </dsp:nvSpPr>
      <dsp:spPr>
        <a:xfrm>
          <a:off x="680924" y="141328"/>
          <a:ext cx="3572584" cy="3572584"/>
        </a:xfrm>
        <a:prstGeom prst="circularArrow">
          <a:avLst>
            <a:gd name="adj1" fmla="val 5085"/>
            <a:gd name="adj2" fmla="val 327528"/>
            <a:gd name="adj3" fmla="val 5072472"/>
            <a:gd name="adj4" fmla="val 0"/>
            <a:gd name="adj5" fmla="val 5932"/>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9C81B20-0F35-4280-945F-7DF1E1A0F613}">
      <dsp:nvSpPr>
        <dsp:cNvPr id="0" name=""/>
        <dsp:cNvSpPr/>
      </dsp:nvSpPr>
      <dsp:spPr>
        <a:xfrm>
          <a:off x="574200" y="141328"/>
          <a:ext cx="3572584" cy="3572584"/>
        </a:xfrm>
        <a:prstGeom prst="circularArrow">
          <a:avLst>
            <a:gd name="adj1" fmla="val 5085"/>
            <a:gd name="adj2" fmla="val 327528"/>
            <a:gd name="adj3" fmla="val 10472472"/>
            <a:gd name="adj4" fmla="val 5400000"/>
            <a:gd name="adj5" fmla="val 5932"/>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FF81DBC-DEC4-43F6-AC74-FD0ADF8AD82B}">
      <dsp:nvSpPr>
        <dsp:cNvPr id="0" name=""/>
        <dsp:cNvSpPr/>
      </dsp:nvSpPr>
      <dsp:spPr>
        <a:xfrm>
          <a:off x="574200" y="34604"/>
          <a:ext cx="3572584" cy="3572584"/>
        </a:xfrm>
        <a:prstGeom prst="circularArrow">
          <a:avLst>
            <a:gd name="adj1" fmla="val 5085"/>
            <a:gd name="adj2" fmla="val 327528"/>
            <a:gd name="adj3" fmla="val 15872472"/>
            <a:gd name="adj4" fmla="val 10800000"/>
            <a:gd name="adj5" fmla="val 5932"/>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700F444-F2BE-4BC8-94E0-414CFBEF133D}" type="datetimeFigureOut">
              <a:rPr lang="en-US" smtClean="0"/>
              <a:t>10/5/18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8E679ED-BE6B-4C68-A151-3FA9F8EEDC0B}" type="slidenum">
              <a:rPr lang="en-US" smtClean="0"/>
              <a:t>‹#›</a:t>
            </a:fld>
            <a:endParaRPr lang="en-US"/>
          </a:p>
        </p:txBody>
      </p:sp>
    </p:spTree>
    <p:extLst>
      <p:ext uri="{BB962C8B-B14F-4D97-AF65-F5344CB8AC3E}">
        <p14:creationId xmlns:p14="http://schemas.microsoft.com/office/powerpoint/2010/main" val="1839266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C24B2D1-DBB3-194E-A32F-66D04AC496FF}" type="datetimeFigureOut">
              <a:rPr lang="en-US" smtClean="0"/>
              <a:t>10/5/18</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86F9641D-F3D3-6E45-B245-121439F778F8}" type="slidenum">
              <a:rPr lang="en-US" smtClean="0"/>
              <a:t>‹#›</a:t>
            </a:fld>
            <a:endParaRPr lang="en-US"/>
          </a:p>
        </p:txBody>
      </p:sp>
    </p:spTree>
    <p:extLst>
      <p:ext uri="{BB962C8B-B14F-4D97-AF65-F5344CB8AC3E}">
        <p14:creationId xmlns:p14="http://schemas.microsoft.com/office/powerpoint/2010/main" val="14010189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A87744-BA5B-F64C-82A7-E539FE38D7C4}" type="slidenum">
              <a:rPr lang="en-US" smtClean="0"/>
              <a:t>20</a:t>
            </a:fld>
            <a:endParaRPr lang="en-US"/>
          </a:p>
        </p:txBody>
      </p:sp>
    </p:spTree>
    <p:extLst>
      <p:ext uri="{BB962C8B-B14F-4D97-AF65-F5344CB8AC3E}">
        <p14:creationId xmlns:p14="http://schemas.microsoft.com/office/powerpoint/2010/main" val="234598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274F52-C9AF-42FF-A3E5-E3D0CC6C3E98}"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74F52-C9AF-42FF-A3E5-E3D0CC6C3E98}"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74F52-C9AF-42FF-A3E5-E3D0CC6C3E98}"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74F52-C9AF-42FF-A3E5-E3D0CC6C3E98}"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274F52-C9AF-42FF-A3E5-E3D0CC6C3E98}"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274F52-C9AF-42FF-A3E5-E3D0CC6C3E98}" type="datetimeFigureOut">
              <a:rPr lang="en-US" smtClean="0"/>
              <a:t>10/5/18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274F52-C9AF-42FF-A3E5-E3D0CC6C3E98}" type="datetimeFigureOut">
              <a:rPr lang="en-US" smtClean="0"/>
              <a:t>10/5/18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274F52-C9AF-42FF-A3E5-E3D0CC6C3E98}" type="datetimeFigureOut">
              <a:rPr lang="en-US" smtClean="0"/>
              <a:t>10/5/18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74F52-C9AF-42FF-A3E5-E3D0CC6C3E98}" type="datetimeFigureOut">
              <a:rPr lang="en-US" smtClean="0"/>
              <a:t>10/5/18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274F52-C9AF-42FF-A3E5-E3D0CC6C3E98}" type="datetimeFigureOut">
              <a:rPr lang="en-US" smtClean="0"/>
              <a:t>10/5/18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274F52-C9AF-42FF-A3E5-E3D0CC6C3E98}" type="datetimeFigureOut">
              <a:rPr lang="en-US" smtClean="0"/>
              <a:t>10/5/18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74F52-C9AF-42FF-A3E5-E3D0CC6C3E98}" type="datetimeFigureOut">
              <a:rPr lang="en-US" smtClean="0"/>
              <a:t>10/5/18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DE22-169C-492A-907D-75EAE8C1E3E9}"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b="1" dirty="0">
                <a:latin typeface="Helvetica"/>
                <a:cs typeface="Helvetica"/>
              </a:rPr>
              <a:t>Module 3: Conducting Threat Assessments </a:t>
            </a:r>
            <a:br>
              <a:rPr lang="en-US" sz="2800" b="1" dirty="0">
                <a:latin typeface="Helvetica"/>
                <a:cs typeface="Helvetica"/>
              </a:rPr>
            </a:br>
            <a:r>
              <a:rPr lang="en-US" sz="2800" b="1" dirty="0">
                <a:latin typeface="Helvetica"/>
                <a:cs typeface="Helvetica"/>
              </a:rPr>
              <a:t>Through the Atrocity Prevention Lens</a:t>
            </a:r>
          </a:p>
        </p:txBody>
      </p:sp>
      <p:sp>
        <p:nvSpPr>
          <p:cNvPr id="3" name="Rectangle 2">
            <a:extLst>
              <a:ext uri="{FF2B5EF4-FFF2-40B4-BE49-F238E27FC236}">
                <a16:creationId xmlns:a16="http://schemas.microsoft.com/office/drawing/2014/main" id="{4CD5EDF7-0980-284B-9DC8-47BB9F8C7DB1}"/>
              </a:ext>
            </a:extLst>
          </p:cNvPr>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Tree>
    <p:extLst>
      <p:ext uri="{BB962C8B-B14F-4D97-AF65-F5344CB8AC3E}">
        <p14:creationId xmlns:p14="http://schemas.microsoft.com/office/powerpoint/2010/main" val="1668544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823" y="573543"/>
            <a:ext cx="10091271" cy="1154097"/>
          </a:xfrm>
        </p:spPr>
        <p:txBody>
          <a:bodyPr>
            <a:noAutofit/>
          </a:bodyPr>
          <a:lstStyle/>
          <a:p>
            <a:r>
              <a:rPr lang="en-US" sz="2800" b="1" dirty="0">
                <a:latin typeface="Helvetica"/>
                <a:cs typeface="Helvetica"/>
              </a:rPr>
              <a:t>Examples of Indicators:</a:t>
            </a:r>
            <a:br>
              <a:rPr lang="en-US" sz="2800" b="1" dirty="0">
                <a:latin typeface="Helvetica"/>
                <a:cs typeface="Helvetica"/>
              </a:rPr>
            </a:br>
            <a:r>
              <a:rPr lang="en-US" sz="2800" b="1" dirty="0">
                <a:latin typeface="Helvetica"/>
                <a:cs typeface="Helvetica"/>
              </a:rPr>
              <a:t>Common Risk Factor: Capacity to Commit Atrocity Crimes</a:t>
            </a:r>
          </a:p>
        </p:txBody>
      </p:sp>
      <p:sp>
        <p:nvSpPr>
          <p:cNvPr id="3" name="Content Placeholder 2"/>
          <p:cNvSpPr>
            <a:spLocks noGrp="1"/>
          </p:cNvSpPr>
          <p:nvPr>
            <p:ph idx="1"/>
          </p:nvPr>
        </p:nvSpPr>
        <p:spPr>
          <a:xfrm>
            <a:off x="776941" y="1643529"/>
            <a:ext cx="10697883" cy="4751295"/>
          </a:xfrm>
        </p:spPr>
        <p:txBody>
          <a:bodyPr>
            <a:noAutofit/>
          </a:bodyPr>
          <a:lstStyle/>
          <a:p>
            <a:pPr algn="just">
              <a:spcAft>
                <a:spcPts val="600"/>
              </a:spcAft>
              <a:buFont typeface="Wingdings" charset="2"/>
              <a:buChar char="§"/>
            </a:pPr>
            <a:r>
              <a:rPr lang="en-US" sz="1900" dirty="0">
                <a:latin typeface="Helvetica Light"/>
                <a:cs typeface="Helvetica Light"/>
              </a:rPr>
              <a:t>Availability of personnel and of arms and ammunition, or of the financial resources, public or private, for their procurement. </a:t>
            </a:r>
          </a:p>
          <a:p>
            <a:pPr algn="just">
              <a:spcAft>
                <a:spcPts val="600"/>
              </a:spcAft>
              <a:buFont typeface="Wingdings" charset="2"/>
              <a:buChar char="§"/>
            </a:pPr>
            <a:r>
              <a:rPr lang="en-US" sz="1900" dirty="0">
                <a:latin typeface="Helvetica Light"/>
                <a:cs typeface="Helvetica Light"/>
              </a:rPr>
              <a:t>Capacity to transport and deploy personnel and to transport and distribute arms and ammunition. </a:t>
            </a:r>
          </a:p>
          <a:p>
            <a:pPr algn="just">
              <a:spcAft>
                <a:spcPts val="600"/>
              </a:spcAft>
              <a:buFont typeface="Wingdings" charset="2"/>
              <a:buChar char="§"/>
            </a:pPr>
            <a:r>
              <a:rPr lang="en-US" sz="1900" dirty="0">
                <a:latin typeface="Helvetica Light"/>
                <a:cs typeface="Helvetica Light"/>
              </a:rPr>
              <a:t>Capacity to encourage or recruit large numbers of supporters from populations or groups, and availability of the means to mobilize them. </a:t>
            </a:r>
          </a:p>
          <a:p>
            <a:pPr algn="just">
              <a:spcAft>
                <a:spcPts val="600"/>
              </a:spcAft>
              <a:buFont typeface="Wingdings" charset="2"/>
              <a:buChar char="§"/>
            </a:pPr>
            <a:r>
              <a:rPr lang="en-US" sz="1900" dirty="0">
                <a:latin typeface="Helvetica Light"/>
                <a:cs typeface="Helvetica Light"/>
              </a:rPr>
              <a:t>Strong culture of obedience to authority and group conformity. </a:t>
            </a:r>
          </a:p>
          <a:p>
            <a:pPr algn="just">
              <a:spcAft>
                <a:spcPts val="600"/>
              </a:spcAft>
              <a:buFont typeface="Wingdings" charset="2"/>
              <a:buChar char="§"/>
            </a:pPr>
            <a:r>
              <a:rPr lang="en-US" sz="1900" dirty="0">
                <a:latin typeface="Helvetica Light"/>
                <a:cs typeface="Helvetica Light"/>
              </a:rPr>
              <a:t>Presence of or links with other armed forces or with non-State armed groups. </a:t>
            </a:r>
          </a:p>
          <a:p>
            <a:pPr algn="just">
              <a:spcAft>
                <a:spcPts val="600"/>
              </a:spcAft>
              <a:buFont typeface="Wingdings" charset="2"/>
              <a:buChar char="§"/>
            </a:pPr>
            <a:r>
              <a:rPr lang="en-US" sz="1900" dirty="0">
                <a:latin typeface="Helvetica Light"/>
                <a:cs typeface="Helvetica Light"/>
              </a:rPr>
              <a:t>Presence of commercial actors or companies that can serve as enablers by providing goods, services, or other forms of practical or technical support that help sustain perpetrators. </a:t>
            </a:r>
          </a:p>
          <a:p>
            <a:pPr algn="just">
              <a:spcAft>
                <a:spcPts val="600"/>
              </a:spcAft>
              <a:buFont typeface="Wingdings" charset="2"/>
              <a:buChar char="§"/>
            </a:pPr>
            <a:r>
              <a:rPr lang="en-US" sz="1900" dirty="0">
                <a:latin typeface="Helvetica Light"/>
                <a:cs typeface="Helvetica Light"/>
              </a:rPr>
              <a:t>Financial, political or other support of influential or wealthy national actors. </a:t>
            </a:r>
          </a:p>
          <a:p>
            <a:pPr algn="just">
              <a:spcAft>
                <a:spcPts val="600"/>
              </a:spcAft>
              <a:buFont typeface="Wingdings" charset="2"/>
              <a:buChar char="§"/>
            </a:pPr>
            <a:r>
              <a:rPr lang="en-US" sz="1900" dirty="0">
                <a:latin typeface="Helvetica Light"/>
                <a:cs typeface="Helvetica Light"/>
              </a:rPr>
              <a:t>Armed, financial, logistic, training or other support of external actors, including states, international or regional organizations, private companies or others. </a:t>
            </a:r>
            <a:endParaRPr lang="en-US" sz="1900" dirty="0">
              <a:effectLst/>
              <a:latin typeface="Helvetica Light"/>
              <a:cs typeface="Helvetica Light"/>
            </a:endParaRP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4212891" y="6350387"/>
            <a:ext cx="8195695" cy="369332"/>
            <a:chOff x="4212891" y="6350387"/>
            <a:chExt cx="8195695" cy="369332"/>
          </a:xfrm>
        </p:grpSpPr>
        <p:sp>
          <p:nvSpPr>
            <p:cNvPr id="11" name="Rectangle 10"/>
            <p:cNvSpPr/>
            <p:nvPr/>
          </p:nvSpPr>
          <p:spPr>
            <a:xfrm>
              <a:off x="4212891" y="6371132"/>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2" name="TextBox 11"/>
            <p:cNvSpPr txBox="1"/>
            <p:nvPr/>
          </p:nvSpPr>
          <p:spPr>
            <a:xfrm>
              <a:off x="11684000" y="6350387"/>
              <a:ext cx="40822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9</a:t>
              </a:r>
            </a:p>
          </p:txBody>
        </p:sp>
      </p:grpSp>
    </p:spTree>
    <p:extLst>
      <p:ext uri="{BB962C8B-B14F-4D97-AF65-F5344CB8AC3E}">
        <p14:creationId xmlns:p14="http://schemas.microsoft.com/office/powerpoint/2010/main" val="222237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952" y="633222"/>
            <a:ext cx="11164047" cy="1143000"/>
          </a:xfrm>
        </p:spPr>
        <p:txBody>
          <a:bodyPr>
            <a:noAutofit/>
          </a:bodyPr>
          <a:lstStyle/>
          <a:p>
            <a:r>
              <a:rPr lang="en-US" sz="2600" b="1" dirty="0">
                <a:latin typeface="Helvetica"/>
                <a:cs typeface="Helvetica"/>
              </a:rPr>
              <a:t>Examples of Indicators: Specific Risk Factor for Genocide: Intergroup Tensions or Patterns of Discrimination against Protected Groups</a:t>
            </a:r>
            <a:br>
              <a:rPr lang="en-US" sz="2600" b="1" dirty="0">
                <a:latin typeface="Helvetica"/>
                <a:cs typeface="Helvetica"/>
              </a:rPr>
            </a:br>
            <a:endParaRPr lang="en-US" sz="2600" b="1" dirty="0">
              <a:latin typeface="Helvetica"/>
              <a:cs typeface="Helvetica"/>
            </a:endParaRPr>
          </a:p>
        </p:txBody>
      </p:sp>
      <p:sp>
        <p:nvSpPr>
          <p:cNvPr id="3" name="Content Placeholder 2"/>
          <p:cNvSpPr>
            <a:spLocks noGrp="1"/>
          </p:cNvSpPr>
          <p:nvPr>
            <p:ph idx="1"/>
          </p:nvPr>
        </p:nvSpPr>
        <p:spPr>
          <a:xfrm>
            <a:off x="224118" y="1494118"/>
            <a:ext cx="11698941" cy="3918773"/>
          </a:xfrm>
        </p:spPr>
        <p:txBody>
          <a:bodyPr>
            <a:noAutofit/>
          </a:bodyPr>
          <a:lstStyle/>
          <a:p>
            <a:pPr algn="just">
              <a:spcAft>
                <a:spcPts val="500"/>
              </a:spcAft>
              <a:buFont typeface="Wingdings" charset="2"/>
              <a:buChar char="§"/>
            </a:pPr>
            <a:r>
              <a:rPr lang="en-US" sz="2200" dirty="0">
                <a:latin typeface="Helvetica Light"/>
                <a:cs typeface="Helvetica Light"/>
              </a:rPr>
              <a:t>Past or present serious discriminatory, </a:t>
            </a:r>
            <a:r>
              <a:rPr lang="en-US" sz="2200" dirty="0" err="1">
                <a:latin typeface="Helvetica Light"/>
                <a:cs typeface="Helvetica Light"/>
              </a:rPr>
              <a:t>segregational</a:t>
            </a:r>
            <a:r>
              <a:rPr lang="en-US" sz="2200" dirty="0">
                <a:latin typeface="Helvetica Light"/>
                <a:cs typeface="Helvetica Light"/>
              </a:rPr>
              <a:t>, restrictive or exclusionary practices, policies or legislation against protected groups </a:t>
            </a:r>
          </a:p>
          <a:p>
            <a:pPr algn="just">
              <a:spcAft>
                <a:spcPts val="500"/>
              </a:spcAft>
              <a:buFont typeface="Wingdings" charset="2"/>
              <a:buChar char="§"/>
            </a:pPr>
            <a:r>
              <a:rPr lang="en-US" sz="2200" dirty="0">
                <a:latin typeface="Helvetica Light"/>
                <a:cs typeface="Helvetica Light"/>
              </a:rPr>
              <a:t>Denial of the existence of protected groups or of recognition of elements of their identity </a:t>
            </a:r>
          </a:p>
          <a:p>
            <a:pPr algn="just">
              <a:spcAft>
                <a:spcPts val="500"/>
              </a:spcAft>
              <a:buFont typeface="Wingdings" charset="2"/>
              <a:buChar char="§"/>
            </a:pPr>
            <a:r>
              <a:rPr lang="en-US" sz="2200" dirty="0">
                <a:latin typeface="Helvetica Light"/>
                <a:cs typeface="Helvetica Light"/>
              </a:rPr>
              <a:t>History of atrocity crimes committed with impunity against protected groups </a:t>
            </a:r>
          </a:p>
          <a:p>
            <a:pPr algn="just">
              <a:spcAft>
                <a:spcPts val="500"/>
              </a:spcAft>
              <a:buFont typeface="Wingdings" charset="2"/>
              <a:buChar char="§"/>
            </a:pPr>
            <a:r>
              <a:rPr lang="en-US" sz="2200" dirty="0">
                <a:latin typeface="Helvetica Light"/>
                <a:cs typeface="Helvetica Light"/>
              </a:rPr>
              <a:t>Past or present serious tensions or conflicts between protected groups or with the State, with regards to access to rights and resources, socioeconomic disparities, participation in decision making processes, security, expressions of group identity or to perceptions about the targeted group</a:t>
            </a:r>
          </a:p>
          <a:p>
            <a:pPr algn="just">
              <a:spcAft>
                <a:spcPts val="500"/>
              </a:spcAft>
              <a:buFont typeface="Wingdings" charset="2"/>
              <a:buChar char="§"/>
            </a:pPr>
            <a:r>
              <a:rPr lang="en-US" sz="2200" dirty="0">
                <a:latin typeface="Helvetica Light"/>
                <a:cs typeface="Helvetica Light"/>
              </a:rPr>
              <a:t>Past or present serious tensions or conflicts involving other types of groups (political, social, cultural, geographical, etc.) that could develop along national, ethnical, racial or religious lines </a:t>
            </a:r>
          </a:p>
          <a:p>
            <a:pPr algn="just">
              <a:spcAft>
                <a:spcPts val="500"/>
              </a:spcAft>
              <a:buFont typeface="Wingdings" charset="2"/>
              <a:buChar char="§"/>
            </a:pPr>
            <a:r>
              <a:rPr lang="en-US" sz="2200" dirty="0">
                <a:latin typeface="Helvetica Light"/>
                <a:cs typeface="Helvetica Light"/>
              </a:rPr>
              <a:t>Lack of national mechanisms or initiatives to deal with identity-based tensions or conflict </a:t>
            </a: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4103560" y="6350387"/>
            <a:ext cx="8195695" cy="369332"/>
            <a:chOff x="4103560" y="6350387"/>
            <a:chExt cx="8195695" cy="369332"/>
          </a:xfrm>
        </p:grpSpPr>
        <p:sp>
          <p:nvSpPr>
            <p:cNvPr id="11" name="Rectangle 10"/>
            <p:cNvSpPr/>
            <p:nvPr/>
          </p:nvSpPr>
          <p:spPr>
            <a:xfrm>
              <a:off x="4103560" y="6371132"/>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2" name="TextBox 11"/>
            <p:cNvSpPr txBox="1"/>
            <p:nvPr/>
          </p:nvSpPr>
          <p:spPr>
            <a:xfrm>
              <a:off x="11592560" y="6350387"/>
              <a:ext cx="49966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10</a:t>
              </a:r>
            </a:p>
          </p:txBody>
        </p:sp>
      </p:grpSp>
    </p:spTree>
    <p:extLst>
      <p:ext uri="{BB962C8B-B14F-4D97-AF65-F5344CB8AC3E}">
        <p14:creationId xmlns:p14="http://schemas.microsoft.com/office/powerpoint/2010/main" val="87248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4612" y="558596"/>
            <a:ext cx="9753600" cy="1154097"/>
          </a:xfrm>
        </p:spPr>
        <p:txBody>
          <a:bodyPr>
            <a:normAutofit/>
          </a:bodyPr>
          <a:lstStyle/>
          <a:p>
            <a:r>
              <a:rPr lang="en-US" sz="2800" b="1" dirty="0">
                <a:latin typeface="Helvetica"/>
                <a:cs typeface="Helvetica"/>
              </a:rPr>
              <a:t>Utilizing the Framework of Analysis </a:t>
            </a:r>
          </a:p>
        </p:txBody>
      </p:sp>
      <p:sp>
        <p:nvSpPr>
          <p:cNvPr id="3" name="Content Placeholder 2"/>
          <p:cNvSpPr>
            <a:spLocks noGrp="1"/>
          </p:cNvSpPr>
          <p:nvPr>
            <p:ph idx="1"/>
          </p:nvPr>
        </p:nvSpPr>
        <p:spPr>
          <a:xfrm>
            <a:off x="1219200" y="1616288"/>
            <a:ext cx="9753600" cy="4693073"/>
          </a:xfrm>
        </p:spPr>
        <p:txBody>
          <a:bodyPr>
            <a:normAutofit/>
          </a:bodyPr>
          <a:lstStyle/>
          <a:p>
            <a:pPr algn="just">
              <a:spcAft>
                <a:spcPts val="600"/>
              </a:spcAft>
              <a:buFont typeface="Wingdings" charset="2"/>
              <a:buChar char="§"/>
            </a:pPr>
            <a:r>
              <a:rPr lang="en-US" sz="2400" dirty="0">
                <a:latin typeface="Helvetica Light"/>
                <a:cs typeface="Helvetica Light"/>
              </a:rPr>
              <a:t>Collect reliable information on the situation </a:t>
            </a:r>
          </a:p>
          <a:p>
            <a:pPr algn="just">
              <a:spcAft>
                <a:spcPts val="600"/>
              </a:spcAft>
              <a:buFont typeface="Wingdings" charset="2"/>
              <a:buChar char="§"/>
            </a:pPr>
            <a:r>
              <a:rPr lang="en-US" sz="2400" dirty="0">
                <a:latin typeface="Helvetica Light"/>
                <a:cs typeface="Helvetica Light"/>
              </a:rPr>
              <a:t>Use information from the field to inform whether any of the risk factors or respective indicators are present</a:t>
            </a:r>
          </a:p>
          <a:p>
            <a:pPr algn="just">
              <a:spcAft>
                <a:spcPts val="600"/>
              </a:spcAft>
              <a:buFont typeface="Wingdings" charset="2"/>
              <a:buChar char="§"/>
            </a:pPr>
            <a:r>
              <a:rPr lang="en-US" sz="2400" dirty="0">
                <a:latin typeface="Helvetica Light"/>
                <a:cs typeface="Helvetica Light"/>
              </a:rPr>
              <a:t>Situate that analysis within the broader political context, assessing whether there are any mitigating factors that could prevent crimes</a:t>
            </a:r>
          </a:p>
          <a:p>
            <a:pPr marL="45720" indent="0" algn="just">
              <a:spcAft>
                <a:spcPts val="600"/>
              </a:spcAft>
              <a:buNone/>
            </a:pPr>
            <a:r>
              <a:rPr lang="en-US" sz="2400" b="1" dirty="0">
                <a:latin typeface="Helvetica"/>
                <a:cs typeface="Helvetica"/>
              </a:rPr>
              <a:t>Important to remember: </a:t>
            </a:r>
          </a:p>
          <a:p>
            <a:pPr algn="just">
              <a:spcAft>
                <a:spcPts val="600"/>
              </a:spcAft>
              <a:buFont typeface="Wingdings" charset="2"/>
              <a:buChar char="§"/>
            </a:pPr>
            <a:r>
              <a:rPr lang="en-US" sz="2400" dirty="0">
                <a:latin typeface="Helvetica Light"/>
                <a:cs typeface="Helvetica Light"/>
              </a:rPr>
              <a:t>Not all fourteen risk factors need to be present for there to be a significant risk of atrocity crimes occurring </a:t>
            </a:r>
          </a:p>
          <a:p>
            <a:pPr algn="just">
              <a:spcAft>
                <a:spcPts val="600"/>
              </a:spcAft>
              <a:buFont typeface="Wingdings" charset="2"/>
              <a:buChar char="§"/>
            </a:pPr>
            <a:r>
              <a:rPr lang="en-US" sz="2400" dirty="0">
                <a:latin typeface="Helvetica Light"/>
                <a:cs typeface="Helvetica Light"/>
              </a:rPr>
              <a:t>The presence of several risk factors does not guarantee that crimes will occur</a:t>
            </a: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3974352" y="6350387"/>
            <a:ext cx="8195695" cy="369332"/>
            <a:chOff x="3974352" y="6350387"/>
            <a:chExt cx="8195695" cy="369332"/>
          </a:xfrm>
        </p:grpSpPr>
        <p:sp>
          <p:nvSpPr>
            <p:cNvPr id="11" name="Rectangle 10"/>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2" name="TextBox 11"/>
            <p:cNvSpPr txBox="1"/>
            <p:nvPr/>
          </p:nvSpPr>
          <p:spPr>
            <a:xfrm>
              <a:off x="11572240" y="6350387"/>
              <a:ext cx="51998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11</a:t>
              </a:r>
            </a:p>
          </p:txBody>
        </p:sp>
      </p:grpSp>
    </p:spTree>
    <p:extLst>
      <p:ext uri="{BB962C8B-B14F-4D97-AF65-F5344CB8AC3E}">
        <p14:creationId xmlns:p14="http://schemas.microsoft.com/office/powerpoint/2010/main" val="1476542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4417"/>
            <a:ext cx="10515600" cy="674535"/>
          </a:xfrm>
        </p:spPr>
        <p:txBody>
          <a:bodyPr>
            <a:normAutofit/>
          </a:bodyPr>
          <a:lstStyle/>
          <a:p>
            <a:pPr algn="ctr"/>
            <a:r>
              <a:rPr lang="en-US" sz="2800" b="1" dirty="0">
                <a:latin typeface="Helvetica"/>
                <a:cs typeface="Helvetica"/>
              </a:rPr>
              <a:t>Myanmar </a:t>
            </a:r>
          </a:p>
        </p:txBody>
      </p:sp>
      <p:sp>
        <p:nvSpPr>
          <p:cNvPr id="3" name="Content Placeholder 2"/>
          <p:cNvSpPr>
            <a:spLocks noGrp="1"/>
          </p:cNvSpPr>
          <p:nvPr>
            <p:ph idx="1"/>
          </p:nvPr>
        </p:nvSpPr>
        <p:spPr>
          <a:xfrm>
            <a:off x="836705" y="1232473"/>
            <a:ext cx="10533529" cy="4860880"/>
          </a:xfrm>
        </p:spPr>
        <p:txBody>
          <a:bodyPr>
            <a:noAutofit/>
          </a:bodyPr>
          <a:lstStyle/>
          <a:p>
            <a:pPr algn="just">
              <a:spcAft>
                <a:spcPts val="600"/>
              </a:spcAft>
              <a:buFont typeface="Wingdings" charset="2"/>
              <a:buChar char="§"/>
            </a:pPr>
            <a:r>
              <a:rPr lang="en-US" sz="2000" dirty="0">
                <a:latin typeface="Helvetica Light"/>
                <a:cs typeface="Helvetica Light"/>
              </a:rPr>
              <a:t>The </a:t>
            </a:r>
            <a:r>
              <a:rPr lang="en-US" sz="2000" dirty="0" err="1">
                <a:latin typeface="Helvetica Light"/>
                <a:cs typeface="Helvetica Light"/>
              </a:rPr>
              <a:t>Rohingya</a:t>
            </a:r>
            <a:r>
              <a:rPr lang="en-US" sz="2000" dirty="0">
                <a:latin typeface="Helvetica Light"/>
                <a:cs typeface="Helvetica Light"/>
              </a:rPr>
              <a:t>, a Muslim minority group, have faced institutionalized discrimination in Myanmar for decades.</a:t>
            </a:r>
          </a:p>
          <a:p>
            <a:pPr algn="just">
              <a:spcAft>
                <a:spcPts val="600"/>
              </a:spcAft>
              <a:buFont typeface="Wingdings" charset="2"/>
              <a:buChar char="§"/>
            </a:pPr>
            <a:r>
              <a:rPr lang="en-US" sz="2000" dirty="0">
                <a:latin typeface="Helvetica Light"/>
                <a:cs typeface="Helvetica Light"/>
              </a:rPr>
              <a:t>Myanmar's security forces have carried out "clearance operations" in Rakhine State since 25 August 2017 after an armed group calling itself the Arakan Rohingya Salvation Army (ARSA) attacked police posts and an army base. </a:t>
            </a:r>
          </a:p>
          <a:p>
            <a:pPr algn="just">
              <a:spcAft>
                <a:spcPts val="600"/>
              </a:spcAft>
              <a:buFont typeface="Wingdings" charset="2"/>
              <a:buChar char="§"/>
            </a:pPr>
            <a:r>
              <a:rPr lang="en-US" sz="2000" dirty="0">
                <a:latin typeface="Helvetica Light"/>
                <a:cs typeface="Helvetica Light"/>
              </a:rPr>
              <a:t>Since that date there have been widespread reports of the security forces imposing collective punishment upon the ethnic Rohingya community, including the unlawful killing of civilians, mass displacement, rape, and the burning of at least 400 villages. </a:t>
            </a:r>
          </a:p>
          <a:p>
            <a:pPr algn="just">
              <a:spcAft>
                <a:spcPts val="600"/>
              </a:spcAft>
              <a:buFont typeface="Wingdings" charset="2"/>
              <a:buChar char="§"/>
            </a:pPr>
            <a:r>
              <a:rPr lang="en-US" sz="2000" dirty="0">
                <a:latin typeface="Helvetica Light"/>
                <a:cs typeface="Helvetica Light"/>
              </a:rPr>
              <a:t>At least 720,000 refugees – mostly Rohingya – have fled across the border to escape violence, bringing the total number of Rohingya refugees in Bangladesh to more than 900,000. </a:t>
            </a:r>
          </a:p>
          <a:p>
            <a:pPr algn="just">
              <a:spcAft>
                <a:spcPts val="600"/>
              </a:spcAft>
              <a:buFont typeface="Wingdings" charset="2"/>
              <a:buChar char="§"/>
            </a:pPr>
            <a:r>
              <a:rPr lang="en-US" sz="2000" dirty="0">
                <a:latin typeface="Helvetica Light"/>
                <a:cs typeface="Helvetica Light"/>
              </a:rPr>
              <a:t>Myanmar's authorities seized Rohingya land across Rakhine State. Local government officials have indicated that confiscated land will now be reclassified for other purposes, and that Rohingya refugees will not necessarily be allowed to return to their previous villages.</a:t>
            </a:r>
          </a:p>
        </p:txBody>
      </p:sp>
      <p:sp>
        <p:nvSpPr>
          <p:cNvPr id="11" name="Rectangle 10"/>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2" name="Group 11"/>
          <p:cNvGrpSpPr/>
          <p:nvPr/>
        </p:nvGrpSpPr>
        <p:grpSpPr>
          <a:xfrm>
            <a:off x="4123439" y="6350387"/>
            <a:ext cx="8195695" cy="369332"/>
            <a:chOff x="4123439" y="6350387"/>
            <a:chExt cx="8195695" cy="369332"/>
          </a:xfrm>
        </p:grpSpPr>
        <p:sp>
          <p:nvSpPr>
            <p:cNvPr id="13" name="Rectangle 12"/>
            <p:cNvSpPr/>
            <p:nvPr/>
          </p:nvSpPr>
          <p:spPr>
            <a:xfrm>
              <a:off x="4123439" y="6381165"/>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4" name="TextBox 13"/>
            <p:cNvSpPr txBox="1"/>
            <p:nvPr/>
          </p:nvSpPr>
          <p:spPr>
            <a:xfrm>
              <a:off x="11633200" y="6350387"/>
              <a:ext cx="45902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12</a:t>
              </a:r>
            </a:p>
          </p:txBody>
        </p:sp>
      </p:grpSp>
    </p:spTree>
    <p:extLst>
      <p:ext uri="{BB962C8B-B14F-4D97-AF65-F5344CB8AC3E}">
        <p14:creationId xmlns:p14="http://schemas.microsoft.com/office/powerpoint/2010/main" val="1701151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8234"/>
            <a:ext cx="10515600" cy="994076"/>
          </a:xfrm>
        </p:spPr>
        <p:txBody>
          <a:bodyPr>
            <a:normAutofit/>
          </a:bodyPr>
          <a:lstStyle/>
          <a:p>
            <a:pPr algn="ctr"/>
            <a:r>
              <a:rPr lang="en-US" sz="2800" b="1" dirty="0">
                <a:latin typeface="Helvetica"/>
                <a:cs typeface="Helvetica"/>
              </a:rPr>
              <a:t>Iraq</a:t>
            </a:r>
          </a:p>
        </p:txBody>
      </p:sp>
      <p:sp>
        <p:nvSpPr>
          <p:cNvPr id="3" name="Content Placeholder 2"/>
          <p:cNvSpPr>
            <a:spLocks noGrp="1"/>
          </p:cNvSpPr>
          <p:nvPr>
            <p:ph idx="1"/>
          </p:nvPr>
        </p:nvSpPr>
        <p:spPr>
          <a:xfrm>
            <a:off x="838200" y="1310402"/>
            <a:ext cx="10515600" cy="5517716"/>
          </a:xfrm>
        </p:spPr>
        <p:txBody>
          <a:bodyPr>
            <a:normAutofit fontScale="70000" lnSpcReduction="20000"/>
          </a:bodyPr>
          <a:lstStyle/>
          <a:p>
            <a:pPr lvl="0" algn="just">
              <a:lnSpc>
                <a:spcPct val="120000"/>
              </a:lnSpc>
              <a:spcAft>
                <a:spcPts val="600"/>
              </a:spcAft>
              <a:buFont typeface="Wingdings" charset="2"/>
              <a:buChar char="§"/>
            </a:pPr>
            <a:r>
              <a:rPr lang="en-US" sz="3000" dirty="0">
                <a:latin typeface="Helvetica Light"/>
                <a:cs typeface="Helvetica Light"/>
              </a:rPr>
              <a:t>Between October 2016 and July 2017 the Iraqi Security Forces (ISF) conducted a military offensive to recapture the city of Mosul from the so-called Islamic State of Iraq and the Levant (ISIL).</a:t>
            </a:r>
          </a:p>
          <a:p>
            <a:pPr lvl="0" algn="just">
              <a:lnSpc>
                <a:spcPct val="120000"/>
              </a:lnSpc>
              <a:spcAft>
                <a:spcPts val="600"/>
              </a:spcAft>
              <a:buFont typeface="Wingdings" charset="2"/>
              <a:buChar char="§"/>
            </a:pPr>
            <a:r>
              <a:rPr lang="en-US" sz="3000" dirty="0">
                <a:latin typeface="Helvetica Light"/>
                <a:cs typeface="Helvetica Light"/>
              </a:rPr>
              <a:t>A United States-led military coalition lent significant air support to the Iraqi government during the offensive.</a:t>
            </a:r>
          </a:p>
          <a:p>
            <a:pPr lvl="0" algn="just">
              <a:lnSpc>
                <a:spcPct val="120000"/>
              </a:lnSpc>
              <a:spcAft>
                <a:spcPts val="600"/>
              </a:spcAft>
              <a:buFont typeface="Wingdings" charset="2"/>
              <a:buChar char="§"/>
            </a:pPr>
            <a:r>
              <a:rPr lang="en-US" sz="3000" dirty="0">
                <a:latin typeface="Helvetica Light"/>
                <a:cs typeface="Helvetica Light"/>
              </a:rPr>
              <a:t>Throughout the offensive, the UN received credible reports of ISIL forcibly displacing civilians and using civilians as human shields.</a:t>
            </a:r>
          </a:p>
          <a:p>
            <a:pPr lvl="0" algn="just">
              <a:lnSpc>
                <a:spcPct val="120000"/>
              </a:lnSpc>
              <a:spcAft>
                <a:spcPts val="600"/>
              </a:spcAft>
              <a:buFont typeface="Wingdings" charset="2"/>
              <a:buChar char="§"/>
            </a:pPr>
            <a:r>
              <a:rPr lang="en-US" sz="3000" dirty="0">
                <a:latin typeface="Helvetica Light"/>
                <a:cs typeface="Helvetica Light"/>
              </a:rPr>
              <a:t>On 17 March an airstrike on a building in the al-</a:t>
            </a:r>
            <a:r>
              <a:rPr lang="en-US" sz="3000" dirty="0" err="1">
                <a:latin typeface="Helvetica Light"/>
                <a:cs typeface="Helvetica Light"/>
              </a:rPr>
              <a:t>Jadidah</a:t>
            </a:r>
            <a:r>
              <a:rPr lang="en-US" sz="3000" dirty="0">
                <a:latin typeface="Helvetica Light"/>
                <a:cs typeface="Helvetica Light"/>
              </a:rPr>
              <a:t> district of Mosul, in which ISIL snipers were situated, led to the deaths of up to 200 civilians. The airstrike and civilian deaths were subsequently confirmed by a US military investigation</a:t>
            </a:r>
          </a:p>
          <a:p>
            <a:pPr lvl="0" algn="just">
              <a:lnSpc>
                <a:spcPct val="120000"/>
              </a:lnSpc>
              <a:spcAft>
                <a:spcPts val="600"/>
              </a:spcAft>
              <a:buFont typeface="Wingdings" charset="2"/>
              <a:buChar char="§"/>
            </a:pPr>
            <a:r>
              <a:rPr lang="en-US" sz="3000" dirty="0">
                <a:latin typeface="Helvetica Light"/>
                <a:cs typeface="Helvetica Light"/>
              </a:rPr>
              <a:t>Investigations indicate that the airstrike had triggered explosives placed in the building by ISIL fighters, causing it to collapse. According the US investigation and the ISF, it was unknown that the building had been rigged with explosives.</a:t>
            </a:r>
          </a:p>
          <a:p>
            <a:endParaRPr lang="en-US" dirty="0"/>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3" name="Group 12"/>
          <p:cNvGrpSpPr/>
          <p:nvPr/>
        </p:nvGrpSpPr>
        <p:grpSpPr>
          <a:xfrm>
            <a:off x="3974352" y="6350387"/>
            <a:ext cx="8195695" cy="369332"/>
            <a:chOff x="3974352" y="6350387"/>
            <a:chExt cx="8195695" cy="369332"/>
          </a:xfrm>
        </p:grpSpPr>
        <p:sp>
          <p:nvSpPr>
            <p:cNvPr id="14" name="Rectangle 13"/>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5" name="TextBox 14"/>
            <p:cNvSpPr txBox="1"/>
            <p:nvPr/>
          </p:nvSpPr>
          <p:spPr>
            <a:xfrm>
              <a:off x="11582400" y="6350387"/>
              <a:ext cx="50982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13</a:t>
              </a:r>
            </a:p>
          </p:txBody>
        </p:sp>
      </p:grpSp>
    </p:spTree>
    <p:extLst>
      <p:ext uri="{BB962C8B-B14F-4D97-AF65-F5344CB8AC3E}">
        <p14:creationId xmlns:p14="http://schemas.microsoft.com/office/powerpoint/2010/main" val="1760694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757" y="550027"/>
            <a:ext cx="9753600" cy="1154097"/>
          </a:xfrm>
        </p:spPr>
        <p:txBody>
          <a:bodyPr>
            <a:normAutofit/>
          </a:bodyPr>
          <a:lstStyle/>
          <a:p>
            <a:pPr algn="ctr"/>
            <a:r>
              <a:rPr lang="en-US" sz="3200" b="1" dirty="0">
                <a:latin typeface="Helvetica"/>
                <a:cs typeface="Helvetica"/>
              </a:rPr>
              <a:t>Identifying the Threat of Mass Atrocity Crimes</a:t>
            </a:r>
          </a:p>
        </p:txBody>
      </p:sp>
      <p:sp>
        <p:nvSpPr>
          <p:cNvPr id="3" name="Content Placeholder 2"/>
          <p:cNvSpPr>
            <a:spLocks noGrp="1"/>
          </p:cNvSpPr>
          <p:nvPr>
            <p:ph idx="1"/>
          </p:nvPr>
        </p:nvSpPr>
        <p:spPr>
          <a:xfrm>
            <a:off x="1219200" y="2005590"/>
            <a:ext cx="9753600" cy="4303772"/>
          </a:xfrm>
        </p:spPr>
        <p:txBody>
          <a:bodyPr>
            <a:normAutofit/>
          </a:bodyPr>
          <a:lstStyle/>
          <a:p>
            <a:pPr lvl="2">
              <a:spcAft>
                <a:spcPts val="600"/>
              </a:spcAft>
              <a:buFont typeface="Wingdings" charset="2"/>
              <a:buChar char="§"/>
            </a:pPr>
            <a:r>
              <a:rPr lang="en-US" dirty="0">
                <a:latin typeface="Helvetica Light"/>
                <a:cs typeface="Helvetica Light"/>
              </a:rPr>
              <a:t>Perpetrators</a:t>
            </a:r>
          </a:p>
          <a:p>
            <a:pPr lvl="2">
              <a:spcAft>
                <a:spcPts val="600"/>
              </a:spcAft>
              <a:buFont typeface="Wingdings" charset="2"/>
              <a:buChar char="§"/>
            </a:pPr>
            <a:r>
              <a:rPr lang="en-US" dirty="0">
                <a:latin typeface="Helvetica Light"/>
                <a:cs typeface="Helvetica Light"/>
              </a:rPr>
              <a:t>Target groups</a:t>
            </a:r>
          </a:p>
          <a:p>
            <a:pPr lvl="2">
              <a:spcAft>
                <a:spcPts val="600"/>
              </a:spcAft>
              <a:buFont typeface="Wingdings" charset="2"/>
              <a:buChar char="§"/>
            </a:pPr>
            <a:r>
              <a:rPr lang="en-US" dirty="0">
                <a:latin typeface="Helvetica Light"/>
                <a:cs typeface="Helvetica Light"/>
              </a:rPr>
              <a:t>Influential third parties </a:t>
            </a:r>
          </a:p>
          <a:p>
            <a:pPr lvl="2">
              <a:spcAft>
                <a:spcPts val="600"/>
              </a:spcAft>
              <a:buFont typeface="Wingdings" charset="2"/>
              <a:buChar char="§"/>
            </a:pPr>
            <a:r>
              <a:rPr lang="en-US" dirty="0">
                <a:latin typeface="Helvetica Light"/>
                <a:cs typeface="Helvetica Light"/>
              </a:rPr>
              <a:t>Means for perpetration </a:t>
            </a:r>
          </a:p>
          <a:p>
            <a:pPr lvl="2">
              <a:spcAft>
                <a:spcPts val="600"/>
              </a:spcAft>
              <a:buFont typeface="Wingdings" charset="2"/>
              <a:buChar char="§"/>
            </a:pPr>
            <a:r>
              <a:rPr lang="en-US" dirty="0">
                <a:latin typeface="Helvetica Light"/>
                <a:cs typeface="Helvetica Light"/>
              </a:rPr>
              <a:t>Potential motives</a:t>
            </a:r>
          </a:p>
          <a:p>
            <a:pPr lvl="2">
              <a:spcAft>
                <a:spcPts val="600"/>
              </a:spcAft>
              <a:buFont typeface="Wingdings" charset="2"/>
              <a:buChar char="§"/>
            </a:pPr>
            <a:r>
              <a:rPr lang="en-US" dirty="0">
                <a:latin typeface="Helvetica Light"/>
                <a:cs typeface="Helvetica Light"/>
              </a:rPr>
              <a:t>Opportunity for perpetration</a:t>
            </a:r>
          </a:p>
          <a:p>
            <a:pPr lvl="2">
              <a:spcAft>
                <a:spcPts val="600"/>
              </a:spcAft>
              <a:buFont typeface="Wingdings" charset="2"/>
              <a:buChar char="§"/>
            </a:pPr>
            <a:r>
              <a:rPr lang="en-US" dirty="0">
                <a:latin typeface="Helvetica Light"/>
                <a:cs typeface="Helvetica Light"/>
              </a:rPr>
              <a:t>Early indicators of risk</a:t>
            </a:r>
          </a:p>
          <a:p>
            <a:pPr marL="0" indent="0">
              <a:buNone/>
            </a:pPr>
            <a:endParaRPr lang="en-US" dirty="0"/>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3974352" y="6350387"/>
            <a:ext cx="8195695" cy="369332"/>
            <a:chOff x="3974352" y="6350387"/>
            <a:chExt cx="8195695" cy="369332"/>
          </a:xfrm>
        </p:grpSpPr>
        <p:sp>
          <p:nvSpPr>
            <p:cNvPr id="11" name="Rectangle 10"/>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2" name="TextBox 11"/>
            <p:cNvSpPr txBox="1"/>
            <p:nvPr/>
          </p:nvSpPr>
          <p:spPr>
            <a:xfrm>
              <a:off x="11612880" y="6350387"/>
              <a:ext cx="47934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14</a:t>
              </a:r>
            </a:p>
          </p:txBody>
        </p:sp>
      </p:grpSp>
    </p:spTree>
    <p:extLst>
      <p:ext uri="{BB962C8B-B14F-4D97-AF65-F5344CB8AC3E}">
        <p14:creationId xmlns:p14="http://schemas.microsoft.com/office/powerpoint/2010/main" val="316409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643" y="541922"/>
            <a:ext cx="9753600" cy="1154097"/>
          </a:xfrm>
        </p:spPr>
        <p:txBody>
          <a:bodyPr>
            <a:normAutofit/>
          </a:bodyPr>
          <a:lstStyle/>
          <a:p>
            <a:r>
              <a:rPr lang="en-US" sz="2800" b="1" dirty="0">
                <a:latin typeface="Helvetica"/>
                <a:cs typeface="Helvetica"/>
              </a:rPr>
              <a:t>Understanding Unique Vulnerabilities of </a:t>
            </a:r>
            <a:br>
              <a:rPr lang="en-US" sz="2800" b="1" dirty="0">
                <a:latin typeface="Helvetica"/>
                <a:cs typeface="Helvetica"/>
              </a:rPr>
            </a:br>
            <a:r>
              <a:rPr lang="en-US" sz="2800" b="1" dirty="0">
                <a:latin typeface="Helvetica"/>
                <a:cs typeface="Helvetica"/>
              </a:rPr>
              <a:t>Particular Groups: </a:t>
            </a:r>
          </a:p>
        </p:txBody>
      </p:sp>
      <p:sp>
        <p:nvSpPr>
          <p:cNvPr id="3" name="Content Placeholder 2"/>
          <p:cNvSpPr>
            <a:spLocks noGrp="1"/>
          </p:cNvSpPr>
          <p:nvPr>
            <p:ph idx="1"/>
          </p:nvPr>
        </p:nvSpPr>
        <p:spPr>
          <a:xfrm>
            <a:off x="1219200" y="1983306"/>
            <a:ext cx="9753600" cy="4326056"/>
          </a:xfrm>
        </p:spPr>
        <p:txBody>
          <a:bodyPr>
            <a:normAutofit/>
          </a:bodyPr>
          <a:lstStyle/>
          <a:p>
            <a:pPr marL="0" indent="0" algn="just">
              <a:buNone/>
            </a:pPr>
            <a:r>
              <a:rPr lang="en-US" sz="2400" dirty="0">
                <a:latin typeface="Helvetica Light"/>
                <a:cs typeface="Helvetica Light"/>
              </a:rPr>
              <a:t>Depending upon the context of the situation, some populations may be at risk based upon ethnicity, religion, political affiliation, whether they have already been displace and/or other occupational variables. </a:t>
            </a:r>
          </a:p>
          <a:p>
            <a:pPr marL="0" indent="0" algn="just">
              <a:buNone/>
            </a:pPr>
            <a:endParaRPr lang="en-US" sz="2400" dirty="0">
              <a:latin typeface="Helvetica Light"/>
              <a:cs typeface="Helvetica Light"/>
            </a:endParaRPr>
          </a:p>
          <a:p>
            <a:pPr marL="0" indent="0" algn="just">
              <a:buNone/>
            </a:pPr>
            <a:r>
              <a:rPr lang="en-US" sz="2400" dirty="0">
                <a:latin typeface="Helvetica Light"/>
                <a:cs typeface="Helvetica Light"/>
              </a:rPr>
              <a:t>Beyond these differences in communities, certain parts of the population are vulnerable to particular types of attack, including:</a:t>
            </a:r>
          </a:p>
          <a:p>
            <a:pPr lvl="1" algn="just">
              <a:spcAft>
                <a:spcPts val="600"/>
              </a:spcAft>
              <a:buFont typeface="Wingdings" charset="2"/>
              <a:buChar char="§"/>
            </a:pPr>
            <a:r>
              <a:rPr lang="en-US" sz="2400" dirty="0">
                <a:latin typeface="Helvetica Light"/>
                <a:cs typeface="Helvetica Light"/>
              </a:rPr>
              <a:t>Gender</a:t>
            </a:r>
          </a:p>
          <a:p>
            <a:pPr lvl="1" algn="just">
              <a:spcAft>
                <a:spcPts val="600"/>
              </a:spcAft>
              <a:buFont typeface="Wingdings" charset="2"/>
              <a:buChar char="§"/>
            </a:pPr>
            <a:r>
              <a:rPr lang="en-US" sz="2400" dirty="0">
                <a:latin typeface="Helvetica Light"/>
                <a:cs typeface="Helvetica Light"/>
              </a:rPr>
              <a:t>Age</a:t>
            </a:r>
          </a:p>
          <a:p>
            <a:pPr marL="342900" indent="-342900"/>
            <a:endParaRPr lang="en-US" dirty="0"/>
          </a:p>
        </p:txBody>
      </p:sp>
      <p:sp>
        <p:nvSpPr>
          <p:cNvPr id="10" name="Rectangle 9"/>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1" name="Group 10"/>
          <p:cNvGrpSpPr/>
          <p:nvPr/>
        </p:nvGrpSpPr>
        <p:grpSpPr>
          <a:xfrm>
            <a:off x="3974352" y="6350387"/>
            <a:ext cx="8195695" cy="369332"/>
            <a:chOff x="3974352" y="6350387"/>
            <a:chExt cx="8195695" cy="369332"/>
          </a:xfrm>
        </p:grpSpPr>
        <p:sp>
          <p:nvSpPr>
            <p:cNvPr id="12" name="Rectangle 11"/>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3" name="TextBox 12"/>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15</a:t>
              </a:r>
            </a:p>
          </p:txBody>
        </p:sp>
      </p:grpSp>
    </p:spTree>
    <p:extLst>
      <p:ext uri="{BB962C8B-B14F-4D97-AF65-F5344CB8AC3E}">
        <p14:creationId xmlns:p14="http://schemas.microsoft.com/office/powerpoint/2010/main" val="295203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594" y="2967414"/>
            <a:ext cx="9753600" cy="1293592"/>
          </a:xfrm>
        </p:spPr>
        <p:txBody>
          <a:bodyPr/>
          <a:lstStyle/>
          <a:p>
            <a:r>
              <a:rPr lang="en-US" dirty="0"/>
              <a:t>Module 3 Activity: Threat Assessment</a:t>
            </a:r>
          </a:p>
        </p:txBody>
      </p:sp>
      <p:sp>
        <p:nvSpPr>
          <p:cNvPr id="7" name="Rectangle 6"/>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8" name="Group 7"/>
          <p:cNvGrpSpPr/>
          <p:nvPr/>
        </p:nvGrpSpPr>
        <p:grpSpPr>
          <a:xfrm>
            <a:off x="3974352" y="6350387"/>
            <a:ext cx="8195695" cy="369332"/>
            <a:chOff x="3974352" y="6350387"/>
            <a:chExt cx="8195695" cy="369332"/>
          </a:xfrm>
        </p:grpSpPr>
        <p:sp>
          <p:nvSpPr>
            <p:cNvPr id="9" name="Rectangle 8"/>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0" name="TextBox 9"/>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16</a:t>
              </a:r>
            </a:p>
          </p:txBody>
        </p:sp>
      </p:grpSp>
    </p:spTree>
    <p:extLst>
      <p:ext uri="{BB962C8B-B14F-4D97-AF65-F5344CB8AC3E}">
        <p14:creationId xmlns:p14="http://schemas.microsoft.com/office/powerpoint/2010/main" val="2080366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594" y="2967414"/>
            <a:ext cx="9753600" cy="1293592"/>
          </a:xfrm>
        </p:spPr>
        <p:txBody>
          <a:bodyPr>
            <a:normAutofit fontScale="90000"/>
          </a:bodyPr>
          <a:lstStyle/>
          <a:p>
            <a:r>
              <a:rPr lang="en-US" dirty="0"/>
              <a:t>Module 3 Activity: </a:t>
            </a:r>
            <a:r>
              <a:rPr lang="en-US" dirty="0" err="1"/>
              <a:t>SYsTEMIC</a:t>
            </a:r>
            <a:r>
              <a:rPr lang="en-US" dirty="0"/>
              <a:t> ANALYSIS AND Threat Assessment</a:t>
            </a:r>
          </a:p>
        </p:txBody>
      </p:sp>
      <p:sp>
        <p:nvSpPr>
          <p:cNvPr id="7" name="Rectangle 6"/>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8" name="Group 7"/>
          <p:cNvGrpSpPr/>
          <p:nvPr/>
        </p:nvGrpSpPr>
        <p:grpSpPr>
          <a:xfrm>
            <a:off x="3974352" y="6350387"/>
            <a:ext cx="8195695" cy="369332"/>
            <a:chOff x="3974352" y="6350387"/>
            <a:chExt cx="8195695" cy="369332"/>
          </a:xfrm>
        </p:grpSpPr>
        <p:sp>
          <p:nvSpPr>
            <p:cNvPr id="9" name="Rectangle 8"/>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0" name="TextBox 9"/>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17</a:t>
              </a:r>
            </a:p>
          </p:txBody>
        </p:sp>
      </p:grpSp>
    </p:spTree>
    <p:extLst>
      <p:ext uri="{BB962C8B-B14F-4D97-AF65-F5344CB8AC3E}">
        <p14:creationId xmlns:p14="http://schemas.microsoft.com/office/powerpoint/2010/main" val="1749823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CC56A9F-7ABE-6043-A85D-E4942D2EE420}"/>
              </a:ext>
            </a:extLst>
          </p:cNvPr>
          <p:cNvPicPr>
            <a:picLocks noChangeAspect="1"/>
          </p:cNvPicPr>
          <p:nvPr/>
        </p:nvPicPr>
        <p:blipFill>
          <a:blip r:embed="rId2"/>
          <a:stretch>
            <a:fillRect/>
          </a:stretch>
        </p:blipFill>
        <p:spPr>
          <a:xfrm>
            <a:off x="726511" y="173852"/>
            <a:ext cx="10722278" cy="6520451"/>
          </a:xfrm>
          <a:prstGeom prst="rect">
            <a:avLst/>
          </a:prstGeom>
        </p:spPr>
      </p:pic>
    </p:spTree>
    <p:extLst>
      <p:ext uri="{BB962C8B-B14F-4D97-AF65-F5344CB8AC3E}">
        <p14:creationId xmlns:p14="http://schemas.microsoft.com/office/powerpoint/2010/main" val="3367820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62401"/>
            <a:ext cx="9753600" cy="1154097"/>
          </a:xfrm>
        </p:spPr>
        <p:txBody>
          <a:bodyPr>
            <a:normAutofit/>
          </a:bodyPr>
          <a:lstStyle/>
          <a:p>
            <a:r>
              <a:rPr lang="en-US" sz="2800" b="1" dirty="0">
                <a:latin typeface="Helvetica"/>
                <a:cs typeface="Helvetica"/>
              </a:rPr>
              <a:t>Phase 1 – Risk Identification </a:t>
            </a:r>
          </a:p>
        </p:txBody>
      </p:sp>
      <p:graphicFrame>
        <p:nvGraphicFramePr>
          <p:cNvPr id="11" name="Diagram 10"/>
          <p:cNvGraphicFramePr/>
          <p:nvPr>
            <p:extLst/>
          </p:nvPr>
        </p:nvGraphicFramePr>
        <p:xfrm>
          <a:off x="3655257" y="1984140"/>
          <a:ext cx="4863710" cy="3784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le 11"/>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12880" y="6350387"/>
            <a:ext cx="47934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a:t>
            </a:r>
          </a:p>
        </p:txBody>
      </p:sp>
      <p:sp>
        <p:nvSpPr>
          <p:cNvPr id="8" name="Rectangle 7">
            <a:extLst>
              <a:ext uri="{FF2B5EF4-FFF2-40B4-BE49-F238E27FC236}">
                <a16:creationId xmlns:a16="http://schemas.microsoft.com/office/drawing/2014/main" id="{0D0D7BA0-A0FB-2546-9FD9-3CC616DAA99D}"/>
              </a:ext>
            </a:extLst>
          </p:cNvPr>
          <p:cNvSpPr/>
          <p:nvPr/>
        </p:nvSpPr>
        <p:spPr>
          <a:xfrm>
            <a:off x="3840811" y="6350387"/>
            <a:ext cx="7772069" cy="369332"/>
          </a:xfrm>
          <a:prstGeom prst="rect">
            <a:avLst/>
          </a:prstGeom>
        </p:spPr>
        <p:txBody>
          <a:bodyPr wrap="square">
            <a:spAutoFit/>
          </a:bodyPr>
          <a:lstStyle/>
          <a:p>
            <a:pPr>
              <a:tabLst>
                <a:tab pos="11087100" algn="r"/>
              </a:tabLst>
            </a:pPr>
            <a:r>
              <a:rPr lang="en-US" dirty="0">
                <a:solidFill>
                  <a:srgbClr val="FFFFFF"/>
                </a:solidFill>
              </a:rPr>
              <a:t>Module 3: Conducting Threat Assessments Through the Atrocity Prevention Lens</a:t>
            </a:r>
          </a:p>
        </p:txBody>
      </p:sp>
    </p:spTree>
    <p:extLst>
      <p:ext uri="{BB962C8B-B14F-4D97-AF65-F5344CB8AC3E}">
        <p14:creationId xmlns:p14="http://schemas.microsoft.com/office/powerpoint/2010/main" val="1264172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7882"/>
            <a:ext cx="9753600" cy="985106"/>
          </a:xfrm>
        </p:spPr>
        <p:txBody>
          <a:bodyPr>
            <a:normAutofit/>
          </a:bodyPr>
          <a:lstStyle/>
          <a:p>
            <a:r>
              <a:rPr lang="en-US" sz="2800" b="1" dirty="0">
                <a:latin typeface="Helvetica"/>
                <a:cs typeface="Helvetica"/>
              </a:rPr>
              <a:t>Module 3 Learning Outcomes - Review </a:t>
            </a:r>
          </a:p>
        </p:txBody>
      </p:sp>
      <p:sp>
        <p:nvSpPr>
          <p:cNvPr id="3" name="Content Placeholder 2"/>
          <p:cNvSpPr>
            <a:spLocks noGrp="1"/>
          </p:cNvSpPr>
          <p:nvPr>
            <p:ph idx="1"/>
          </p:nvPr>
        </p:nvSpPr>
        <p:spPr>
          <a:xfrm>
            <a:off x="1219200" y="1905285"/>
            <a:ext cx="9753600" cy="4404076"/>
          </a:xfrm>
        </p:spPr>
        <p:txBody>
          <a:bodyPr>
            <a:normAutofit/>
          </a:bodyPr>
          <a:lstStyle/>
          <a:p>
            <a:pPr marL="0" indent="0">
              <a:spcAft>
                <a:spcPts val="1200"/>
              </a:spcAft>
              <a:buNone/>
            </a:pPr>
            <a:r>
              <a:rPr lang="en-US" sz="2400" dirty="0">
                <a:latin typeface="Helvetica Light"/>
                <a:cs typeface="Helvetica Light"/>
              </a:rPr>
              <a:t>By the end of Module 3, learners will:</a:t>
            </a:r>
          </a:p>
          <a:p>
            <a:pPr>
              <a:spcAft>
                <a:spcPts val="600"/>
              </a:spcAft>
              <a:buFont typeface="Wingdings" charset="2"/>
              <a:buChar char="§"/>
            </a:pPr>
            <a:r>
              <a:rPr lang="en-US" sz="2400" dirty="0">
                <a:latin typeface="Helvetica Light"/>
                <a:cs typeface="Helvetica Light"/>
              </a:rPr>
              <a:t>Understand the ways in which information on risks can be collected and communicated</a:t>
            </a:r>
          </a:p>
          <a:p>
            <a:pPr>
              <a:spcAft>
                <a:spcPts val="600"/>
              </a:spcAft>
              <a:buFont typeface="Wingdings" charset="2"/>
              <a:buChar char="§"/>
            </a:pPr>
            <a:r>
              <a:rPr lang="en-US" sz="2400" dirty="0">
                <a:latin typeface="Helvetica Light"/>
                <a:cs typeface="Helvetica Light"/>
              </a:rPr>
              <a:t>Identify the actors, motives and means that may be present when assessing the threat of mass atrocity crimes</a:t>
            </a:r>
          </a:p>
          <a:p>
            <a:pPr>
              <a:spcAft>
                <a:spcPts val="600"/>
              </a:spcAft>
              <a:buFont typeface="Wingdings" charset="2"/>
              <a:buChar char="§"/>
            </a:pPr>
            <a:r>
              <a:rPr lang="en-US" sz="2400" dirty="0">
                <a:latin typeface="Helvetica Light"/>
                <a:cs typeface="Helvetica Light"/>
              </a:rPr>
              <a:t>Explain how the Atrocity Prevention Lens enhances the ability to assess the potential risks faced by populations</a:t>
            </a:r>
          </a:p>
          <a:p>
            <a:pPr>
              <a:spcAft>
                <a:spcPts val="600"/>
              </a:spcAft>
              <a:buFont typeface="Wingdings" charset="2"/>
              <a:buChar char="§"/>
            </a:pPr>
            <a:r>
              <a:rPr lang="en-US" sz="2400" dirty="0">
                <a:latin typeface="Helvetica Light"/>
                <a:cs typeface="Helvetica Light"/>
              </a:rPr>
              <a:t>Define warning signs and risk factors for mass atrocity crimes</a:t>
            </a:r>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9" name="Group 8"/>
          <p:cNvGrpSpPr/>
          <p:nvPr/>
        </p:nvGrpSpPr>
        <p:grpSpPr>
          <a:xfrm>
            <a:off x="3974352" y="6350387"/>
            <a:ext cx="8195695" cy="369332"/>
            <a:chOff x="3974352" y="6350387"/>
            <a:chExt cx="8195695" cy="369332"/>
          </a:xfrm>
        </p:grpSpPr>
        <p:sp>
          <p:nvSpPr>
            <p:cNvPr id="13" name="Rectangle 12"/>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4" name="TextBox 13"/>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19</a:t>
              </a:r>
            </a:p>
          </p:txBody>
        </p:sp>
      </p:grpSp>
    </p:spTree>
    <p:extLst>
      <p:ext uri="{BB962C8B-B14F-4D97-AF65-F5344CB8AC3E}">
        <p14:creationId xmlns:p14="http://schemas.microsoft.com/office/powerpoint/2010/main" val="152982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8941" y="1867647"/>
            <a:ext cx="9427884" cy="4258517"/>
          </a:xfrm>
        </p:spPr>
        <p:txBody>
          <a:bodyPr/>
          <a:lstStyle/>
          <a:p>
            <a:pPr marL="0" indent="0" algn="ctr">
              <a:spcAft>
                <a:spcPts val="600"/>
              </a:spcAft>
              <a:buNone/>
            </a:pPr>
            <a:r>
              <a:rPr lang="en-US" b="1" dirty="0">
                <a:latin typeface="Helvetica"/>
                <a:cs typeface="Helvetica"/>
              </a:rPr>
              <a:t>Discussion Question:</a:t>
            </a:r>
          </a:p>
          <a:p>
            <a:pPr marL="0" indent="0" algn="ctr">
              <a:buNone/>
            </a:pPr>
            <a:r>
              <a:rPr lang="en-US" sz="2800" dirty="0">
                <a:latin typeface="Helvetica Light"/>
                <a:cs typeface="Helvetica Light"/>
              </a:rPr>
              <a:t>For those participants that have prior experience in a field setting, how do you carry out situational awareness when on the ground?</a:t>
            </a: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2" name="TextBox 11"/>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2</a:t>
            </a:r>
          </a:p>
        </p:txBody>
      </p:sp>
      <p:sp>
        <p:nvSpPr>
          <p:cNvPr id="6" name="Rectangle 5">
            <a:extLst>
              <a:ext uri="{FF2B5EF4-FFF2-40B4-BE49-F238E27FC236}">
                <a16:creationId xmlns:a16="http://schemas.microsoft.com/office/drawing/2014/main" id="{D4EB8151-A06E-9B40-92DA-E076070F8852}"/>
              </a:ext>
            </a:extLst>
          </p:cNvPr>
          <p:cNvSpPr/>
          <p:nvPr/>
        </p:nvSpPr>
        <p:spPr>
          <a:xfrm>
            <a:off x="3840811" y="6350387"/>
            <a:ext cx="7772069" cy="369332"/>
          </a:xfrm>
          <a:prstGeom prst="rect">
            <a:avLst/>
          </a:prstGeom>
        </p:spPr>
        <p:txBody>
          <a:bodyPr wrap="square">
            <a:spAutoFit/>
          </a:bodyPr>
          <a:lstStyle/>
          <a:p>
            <a:pPr>
              <a:tabLst>
                <a:tab pos="11087100" algn="r"/>
              </a:tabLst>
            </a:pPr>
            <a:r>
              <a:rPr lang="en-US" dirty="0">
                <a:solidFill>
                  <a:srgbClr val="FFFFFF"/>
                </a:solidFill>
              </a:rPr>
              <a:t>Module 3: Conducting Threat Assessments Through the Atrocity Prevention Lens</a:t>
            </a:r>
          </a:p>
        </p:txBody>
      </p:sp>
    </p:spTree>
    <p:extLst>
      <p:ext uri="{BB962C8B-B14F-4D97-AF65-F5344CB8AC3E}">
        <p14:creationId xmlns:p14="http://schemas.microsoft.com/office/powerpoint/2010/main" val="172225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18363"/>
            <a:ext cx="9753600" cy="1154097"/>
          </a:xfrm>
        </p:spPr>
        <p:txBody>
          <a:bodyPr>
            <a:normAutofit/>
          </a:bodyPr>
          <a:lstStyle/>
          <a:p>
            <a:r>
              <a:rPr lang="en-US" sz="2800" b="1" dirty="0">
                <a:latin typeface="Helvetica"/>
                <a:cs typeface="Helvetica"/>
              </a:rPr>
              <a:t>Information Collection in Daily Activities</a:t>
            </a:r>
          </a:p>
        </p:txBody>
      </p:sp>
      <p:sp>
        <p:nvSpPr>
          <p:cNvPr id="3" name="Content Placeholder 2"/>
          <p:cNvSpPr>
            <a:spLocks noGrp="1"/>
          </p:cNvSpPr>
          <p:nvPr>
            <p:ph idx="1"/>
          </p:nvPr>
        </p:nvSpPr>
        <p:spPr>
          <a:xfrm>
            <a:off x="1538941" y="1867647"/>
            <a:ext cx="9427884" cy="4258517"/>
          </a:xfrm>
        </p:spPr>
        <p:txBody>
          <a:bodyPr/>
          <a:lstStyle/>
          <a:p>
            <a:pPr>
              <a:buFont typeface="Wingdings" charset="2"/>
              <a:buChar char="§"/>
            </a:pPr>
            <a:r>
              <a:rPr lang="en-US" sz="2400" dirty="0">
                <a:latin typeface="Helvetica Light"/>
                <a:cs typeface="Helvetica Light"/>
              </a:rPr>
              <a:t>Patrols</a:t>
            </a:r>
          </a:p>
          <a:p>
            <a:pPr>
              <a:buFont typeface="Wingdings" charset="2"/>
              <a:buChar char="§"/>
            </a:pPr>
            <a:r>
              <a:rPr lang="en-US" sz="2400" dirty="0">
                <a:latin typeface="Helvetica Light"/>
                <a:cs typeface="Helvetica Light"/>
              </a:rPr>
              <a:t>Establishment of observation posts and checkpoints</a:t>
            </a:r>
          </a:p>
          <a:p>
            <a:pPr>
              <a:buFont typeface="Wingdings" charset="2"/>
              <a:buChar char="§"/>
            </a:pPr>
            <a:r>
              <a:rPr lang="en-US" sz="2400" dirty="0">
                <a:latin typeface="Helvetica Light"/>
                <a:cs typeface="Helvetica Light"/>
              </a:rPr>
              <a:t>Monitoring and reporting on human rights violations</a:t>
            </a:r>
          </a:p>
          <a:p>
            <a:pPr>
              <a:buFont typeface="Wingdings" charset="2"/>
              <a:buChar char="§"/>
            </a:pPr>
            <a:r>
              <a:rPr lang="en-US" sz="2400" dirty="0">
                <a:latin typeface="Helvetica Light"/>
                <a:cs typeface="Helvetica Light"/>
              </a:rPr>
              <a:t>Outreach and Engagement within area of responsibility </a:t>
            </a:r>
          </a:p>
          <a:p>
            <a:endParaRPr lang="en-US" dirty="0"/>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2" name="TextBox 11"/>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3</a:t>
            </a:r>
          </a:p>
        </p:txBody>
      </p:sp>
      <p:sp>
        <p:nvSpPr>
          <p:cNvPr id="7" name="Rectangle 6">
            <a:extLst>
              <a:ext uri="{FF2B5EF4-FFF2-40B4-BE49-F238E27FC236}">
                <a16:creationId xmlns:a16="http://schemas.microsoft.com/office/drawing/2014/main" id="{CC1DF81D-BD09-4E4B-ACB2-691660F9572B}"/>
              </a:ext>
            </a:extLst>
          </p:cNvPr>
          <p:cNvSpPr/>
          <p:nvPr/>
        </p:nvSpPr>
        <p:spPr>
          <a:xfrm>
            <a:off x="3840811" y="6350387"/>
            <a:ext cx="7772069" cy="369332"/>
          </a:xfrm>
          <a:prstGeom prst="rect">
            <a:avLst/>
          </a:prstGeom>
        </p:spPr>
        <p:txBody>
          <a:bodyPr wrap="square">
            <a:spAutoFit/>
          </a:bodyPr>
          <a:lstStyle/>
          <a:p>
            <a:pPr>
              <a:tabLst>
                <a:tab pos="11087100" algn="r"/>
              </a:tabLst>
            </a:pPr>
            <a:r>
              <a:rPr lang="en-US" dirty="0">
                <a:solidFill>
                  <a:srgbClr val="FFFFFF"/>
                </a:solidFill>
              </a:rPr>
              <a:t>Module 3: Conducting Threat Assessments Through the Atrocity Prevention Lens</a:t>
            </a:r>
          </a:p>
        </p:txBody>
      </p:sp>
    </p:spTree>
    <p:extLst>
      <p:ext uri="{BB962C8B-B14F-4D97-AF65-F5344CB8AC3E}">
        <p14:creationId xmlns:p14="http://schemas.microsoft.com/office/powerpoint/2010/main" val="1388098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412" y="552823"/>
            <a:ext cx="11400116" cy="896470"/>
          </a:xfrm>
        </p:spPr>
        <p:txBody>
          <a:bodyPr>
            <a:noAutofit/>
          </a:bodyPr>
          <a:lstStyle/>
          <a:p>
            <a:r>
              <a:rPr lang="en-US" sz="2800" b="1" dirty="0">
                <a:latin typeface="Helvetica"/>
                <a:cs typeface="Helvetica"/>
              </a:rPr>
              <a:t>Addressing the Specific Vulnerabilities of Women and Children</a:t>
            </a:r>
          </a:p>
        </p:txBody>
      </p:sp>
      <p:sp>
        <p:nvSpPr>
          <p:cNvPr id="3" name="Content Placeholder 2"/>
          <p:cNvSpPr>
            <a:spLocks noGrp="1"/>
          </p:cNvSpPr>
          <p:nvPr>
            <p:ph idx="1"/>
          </p:nvPr>
        </p:nvSpPr>
        <p:spPr>
          <a:xfrm>
            <a:off x="1219200" y="1553882"/>
            <a:ext cx="9753600" cy="4755479"/>
          </a:xfrm>
        </p:spPr>
        <p:txBody>
          <a:bodyPr>
            <a:noAutofit/>
          </a:bodyPr>
          <a:lstStyle/>
          <a:p>
            <a:pPr marL="3175" lvl="2" indent="0">
              <a:spcAft>
                <a:spcPts val="600"/>
              </a:spcAft>
              <a:buNone/>
            </a:pPr>
            <a:r>
              <a:rPr lang="en-US" sz="2100" dirty="0">
                <a:latin typeface="Helvetica Light"/>
                <a:cs typeface="Helvetica Light"/>
              </a:rPr>
              <a:t>Monitoring and Assessment Tasks:</a:t>
            </a:r>
          </a:p>
          <a:p>
            <a:pPr marL="342900" lvl="3" indent="-342900" algn="just">
              <a:spcBef>
                <a:spcPts val="168"/>
              </a:spcBef>
              <a:spcAft>
                <a:spcPts val="600"/>
              </a:spcAft>
              <a:buFont typeface="Wingdings" charset="2"/>
              <a:buChar char="§"/>
            </a:pPr>
            <a:r>
              <a:rPr lang="en-US" sz="2100" dirty="0">
                <a:latin typeface="Helvetica Light"/>
                <a:cs typeface="Helvetica Light"/>
              </a:rPr>
              <a:t>Special attention to women and children’s protection risks in joint investigations and analysis</a:t>
            </a:r>
          </a:p>
          <a:p>
            <a:pPr marL="342900" lvl="3" indent="-342900" algn="just">
              <a:spcBef>
                <a:spcPts val="168"/>
              </a:spcBef>
              <a:spcAft>
                <a:spcPts val="600"/>
              </a:spcAft>
              <a:buFont typeface="Wingdings" charset="2"/>
              <a:buChar char="§"/>
            </a:pPr>
            <a:r>
              <a:rPr lang="en-US" sz="2100" dirty="0">
                <a:latin typeface="Helvetica Light"/>
                <a:cs typeface="Helvetica Light"/>
              </a:rPr>
              <a:t>Liaise with Women Protection Advisers and Children Protection Advisers</a:t>
            </a:r>
          </a:p>
          <a:p>
            <a:pPr marL="342900" lvl="3" indent="-342900" algn="just">
              <a:spcBef>
                <a:spcPts val="168"/>
              </a:spcBef>
              <a:spcAft>
                <a:spcPts val="600"/>
              </a:spcAft>
              <a:buFont typeface="Wingdings" charset="2"/>
              <a:buChar char="§"/>
            </a:pPr>
            <a:r>
              <a:rPr lang="en-US" sz="2100" dirty="0">
                <a:latin typeface="Helvetica Light"/>
                <a:cs typeface="Helvetica Light"/>
              </a:rPr>
              <a:t>Specialized Reporting on Conflict-Related Sexual Violence, women and child abductions, recruitment into armed groups, sex trafficking, arbitrary killings that target women/children</a:t>
            </a:r>
          </a:p>
          <a:p>
            <a:pPr marL="342900" lvl="3" indent="-342900" algn="just">
              <a:spcBef>
                <a:spcPts val="168"/>
              </a:spcBef>
              <a:spcAft>
                <a:spcPts val="600"/>
              </a:spcAft>
              <a:buFont typeface="Wingdings" charset="2"/>
              <a:buChar char="§"/>
            </a:pPr>
            <a:r>
              <a:rPr lang="en-US" sz="2100" dirty="0">
                <a:latin typeface="Helvetica Light"/>
                <a:cs typeface="Helvetica Light"/>
              </a:rPr>
              <a:t>Ensure female peacekeepers are involved in community engagement activities and establish relationships with women’s groups. Ensure women are consulted in threat assessments and use women as resources in monitoring and information gathering activities </a:t>
            </a:r>
          </a:p>
          <a:p>
            <a:pPr marL="342900" lvl="3" indent="-342900" algn="just">
              <a:spcBef>
                <a:spcPts val="168"/>
              </a:spcBef>
              <a:spcAft>
                <a:spcPts val="600"/>
              </a:spcAft>
              <a:buFont typeface="Wingdings" charset="2"/>
              <a:buChar char="§"/>
            </a:pPr>
            <a:r>
              <a:rPr lang="en-US" sz="2100" dirty="0">
                <a:latin typeface="Helvetica Light"/>
                <a:cs typeface="Helvetica Light"/>
              </a:rPr>
              <a:t>Establish dial-in radio programs for women to report threats </a:t>
            </a:r>
          </a:p>
          <a:p>
            <a:pPr marL="342900" lvl="3" indent="-342900" algn="just">
              <a:spcBef>
                <a:spcPts val="168"/>
              </a:spcBef>
              <a:spcAft>
                <a:spcPts val="600"/>
              </a:spcAft>
              <a:buFont typeface="Wingdings" charset="2"/>
              <a:buChar char="§"/>
            </a:pPr>
            <a:r>
              <a:rPr lang="en-US" sz="2100" dirty="0">
                <a:latin typeface="Helvetica Light"/>
                <a:cs typeface="Helvetica Light"/>
              </a:rPr>
              <a:t>Host radio programs raising awareness of child protection issues </a:t>
            </a:r>
          </a:p>
        </p:txBody>
      </p:sp>
      <p:cxnSp>
        <p:nvCxnSpPr>
          <p:cNvPr id="10" name="Straight Connector 9"/>
          <p:cNvCxnSpPr/>
          <p:nvPr/>
        </p:nvCxnSpPr>
        <p:spPr>
          <a:xfrm>
            <a:off x="11673598" y="6363939"/>
            <a:ext cx="0" cy="356723"/>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6" name="TextBox 15"/>
          <p:cNvSpPr txBox="1"/>
          <p:nvPr/>
        </p:nvSpPr>
        <p:spPr>
          <a:xfrm>
            <a:off x="11629372" y="6350387"/>
            <a:ext cx="508000"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4</a:t>
            </a:r>
          </a:p>
        </p:txBody>
      </p:sp>
      <p:sp>
        <p:nvSpPr>
          <p:cNvPr id="8" name="Rectangle 7">
            <a:extLst>
              <a:ext uri="{FF2B5EF4-FFF2-40B4-BE49-F238E27FC236}">
                <a16:creationId xmlns:a16="http://schemas.microsoft.com/office/drawing/2014/main" id="{F1ED8583-68B3-404F-8E7A-14C2E8393D57}"/>
              </a:ext>
            </a:extLst>
          </p:cNvPr>
          <p:cNvSpPr/>
          <p:nvPr/>
        </p:nvSpPr>
        <p:spPr>
          <a:xfrm>
            <a:off x="3840811" y="6350387"/>
            <a:ext cx="7772069" cy="369332"/>
          </a:xfrm>
          <a:prstGeom prst="rect">
            <a:avLst/>
          </a:prstGeom>
        </p:spPr>
        <p:txBody>
          <a:bodyPr wrap="square">
            <a:spAutoFit/>
          </a:bodyPr>
          <a:lstStyle/>
          <a:p>
            <a:pPr>
              <a:tabLst>
                <a:tab pos="11087100" algn="r"/>
              </a:tabLst>
            </a:pPr>
            <a:r>
              <a:rPr lang="en-US" dirty="0">
                <a:solidFill>
                  <a:srgbClr val="FFFFFF"/>
                </a:solidFill>
              </a:rPr>
              <a:t>Module 3: Conducting Threat Assessments Through the Atrocity Prevention Lens</a:t>
            </a:r>
          </a:p>
        </p:txBody>
      </p:sp>
    </p:spTree>
    <p:extLst>
      <p:ext uri="{BB962C8B-B14F-4D97-AF65-F5344CB8AC3E}">
        <p14:creationId xmlns:p14="http://schemas.microsoft.com/office/powerpoint/2010/main" val="3022638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3458"/>
            <a:ext cx="10972800" cy="1143000"/>
          </a:xfrm>
        </p:spPr>
        <p:txBody>
          <a:bodyPr>
            <a:normAutofit/>
          </a:bodyPr>
          <a:lstStyle/>
          <a:p>
            <a:r>
              <a:rPr lang="en-US" sz="2800" b="1" dirty="0">
                <a:latin typeface="Helvetica"/>
                <a:cs typeface="Helvetica"/>
              </a:rPr>
              <a:t>Designated Situational Awareness Units</a:t>
            </a:r>
          </a:p>
        </p:txBody>
      </p:sp>
      <p:sp>
        <p:nvSpPr>
          <p:cNvPr id="3" name="Content Placeholder 2"/>
          <p:cNvSpPr>
            <a:spLocks noGrp="1"/>
          </p:cNvSpPr>
          <p:nvPr>
            <p:ph idx="1"/>
          </p:nvPr>
        </p:nvSpPr>
        <p:spPr>
          <a:xfrm>
            <a:off x="1090706" y="1600201"/>
            <a:ext cx="10491694" cy="4525963"/>
          </a:xfrm>
        </p:spPr>
        <p:txBody>
          <a:bodyPr>
            <a:normAutofit/>
          </a:bodyPr>
          <a:lstStyle/>
          <a:p>
            <a:pPr>
              <a:buFont typeface="Wingdings" charset="2"/>
              <a:buChar char="§"/>
            </a:pPr>
            <a:r>
              <a:rPr lang="en-US" sz="2400" dirty="0">
                <a:latin typeface="Helvetica Light"/>
                <a:cs typeface="Helvetica Light"/>
              </a:rPr>
              <a:t>Joint Operations </a:t>
            </a:r>
            <a:r>
              <a:rPr lang="en-US" sz="2400" dirty="0" err="1">
                <a:latin typeface="Helvetica Light"/>
                <a:cs typeface="Helvetica Light"/>
              </a:rPr>
              <a:t>Centres</a:t>
            </a:r>
            <a:r>
              <a:rPr lang="en-US" sz="2400" dirty="0">
                <a:latin typeface="Helvetica Light"/>
                <a:cs typeface="Helvetica Light"/>
              </a:rPr>
              <a:t> and Joint Mission Analysis </a:t>
            </a:r>
            <a:r>
              <a:rPr lang="en-US" sz="2400" dirty="0" err="1">
                <a:latin typeface="Helvetica Light"/>
                <a:cs typeface="Helvetica Light"/>
              </a:rPr>
              <a:t>Centres</a:t>
            </a:r>
            <a:endParaRPr lang="en-US" sz="2400" dirty="0">
              <a:latin typeface="Helvetica Light"/>
              <a:cs typeface="Helvetica Light"/>
            </a:endParaRPr>
          </a:p>
          <a:p>
            <a:pPr>
              <a:buFont typeface="Wingdings" charset="2"/>
              <a:buChar char="§"/>
            </a:pPr>
            <a:r>
              <a:rPr lang="en-US" sz="2400" dirty="0">
                <a:latin typeface="Helvetica Light"/>
                <a:cs typeface="Helvetica Light"/>
              </a:rPr>
              <a:t>Military Intelligence Units</a:t>
            </a:r>
          </a:p>
          <a:p>
            <a:pPr>
              <a:buFont typeface="Wingdings" charset="2"/>
              <a:buChar char="§"/>
            </a:pPr>
            <a:r>
              <a:rPr lang="en-US" sz="2400" dirty="0">
                <a:latin typeface="Helvetica Light"/>
                <a:cs typeface="Helvetica Light"/>
              </a:rPr>
              <a:t>Criminal Intelligence Units</a:t>
            </a:r>
          </a:p>
          <a:p>
            <a:pPr>
              <a:buFont typeface="Wingdings" charset="2"/>
              <a:buChar char="§"/>
            </a:pPr>
            <a:r>
              <a:rPr lang="en-US" sz="2400" dirty="0">
                <a:latin typeface="Helvetica Light"/>
                <a:cs typeface="Helvetica Light"/>
              </a:rPr>
              <a:t>Geo-</a:t>
            </a:r>
            <a:r>
              <a:rPr lang="en-US" sz="2400" dirty="0" err="1">
                <a:latin typeface="Helvetica Light"/>
                <a:cs typeface="Helvetica Light"/>
              </a:rPr>
              <a:t>spacial</a:t>
            </a:r>
            <a:r>
              <a:rPr lang="en-US" sz="2400" dirty="0">
                <a:latin typeface="Helvetica Light"/>
                <a:cs typeface="Helvetica Light"/>
              </a:rPr>
              <a:t> Information Systems</a:t>
            </a:r>
          </a:p>
        </p:txBody>
      </p:sp>
      <p:sp>
        <p:nvSpPr>
          <p:cNvPr id="10" name="Rectangle 9"/>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3" name="TextBox 12"/>
          <p:cNvSpPr txBox="1"/>
          <p:nvPr/>
        </p:nvSpPr>
        <p:spPr>
          <a:xfrm>
            <a:off x="11698356" y="6350387"/>
            <a:ext cx="439015"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5</a:t>
            </a:r>
          </a:p>
        </p:txBody>
      </p:sp>
      <p:sp>
        <p:nvSpPr>
          <p:cNvPr id="7" name="Rectangle 6">
            <a:extLst>
              <a:ext uri="{FF2B5EF4-FFF2-40B4-BE49-F238E27FC236}">
                <a16:creationId xmlns:a16="http://schemas.microsoft.com/office/drawing/2014/main" id="{25C66BCE-BA51-3046-984F-493EF9B4E9A0}"/>
              </a:ext>
            </a:extLst>
          </p:cNvPr>
          <p:cNvSpPr/>
          <p:nvPr/>
        </p:nvSpPr>
        <p:spPr>
          <a:xfrm>
            <a:off x="3840811" y="6350387"/>
            <a:ext cx="7772069" cy="369332"/>
          </a:xfrm>
          <a:prstGeom prst="rect">
            <a:avLst/>
          </a:prstGeom>
        </p:spPr>
        <p:txBody>
          <a:bodyPr wrap="square">
            <a:spAutoFit/>
          </a:bodyPr>
          <a:lstStyle/>
          <a:p>
            <a:pPr>
              <a:tabLst>
                <a:tab pos="11087100" algn="r"/>
              </a:tabLst>
            </a:pPr>
            <a:r>
              <a:rPr lang="en-US" dirty="0">
                <a:solidFill>
                  <a:srgbClr val="FFFFFF"/>
                </a:solidFill>
              </a:rPr>
              <a:t>Module 3: Conducting Threat Assessments Through the Atrocity Prevention Lens</a:t>
            </a:r>
          </a:p>
        </p:txBody>
      </p:sp>
    </p:spTree>
    <p:extLst>
      <p:ext uri="{BB962C8B-B14F-4D97-AF65-F5344CB8AC3E}">
        <p14:creationId xmlns:p14="http://schemas.microsoft.com/office/powerpoint/2010/main" val="3496249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92739" y="527981"/>
            <a:ext cx="9753600" cy="1154097"/>
          </a:xfrm>
        </p:spPr>
        <p:txBody>
          <a:bodyPr>
            <a:normAutofit/>
          </a:bodyPr>
          <a:lstStyle/>
          <a:p>
            <a:r>
              <a:rPr lang="en-US" sz="2800" b="1" dirty="0">
                <a:latin typeface="Helvetica"/>
                <a:cs typeface="Helvetica"/>
              </a:rPr>
              <a:t>Tools of the Trade: UN Framework of </a:t>
            </a:r>
            <a:br>
              <a:rPr lang="en-US" sz="2800" b="1" dirty="0">
                <a:latin typeface="Helvetica"/>
                <a:cs typeface="Helvetica"/>
              </a:rPr>
            </a:br>
            <a:r>
              <a:rPr lang="en-US" sz="2800" b="1" dirty="0">
                <a:latin typeface="Helvetica"/>
                <a:cs typeface="Helvetica"/>
              </a:rPr>
              <a:t>Analysis for Atrocity Crimes</a:t>
            </a:r>
          </a:p>
        </p:txBody>
      </p:sp>
      <p:pic>
        <p:nvPicPr>
          <p:cNvPr id="7" name="Content Placeholder 6" descr="Screen Shot 2018-02-23 at 5.28.04 PM.png"/>
          <p:cNvPicPr>
            <a:picLocks noGrp="1" noChangeAspect="1"/>
          </p:cNvPicPr>
          <p:nvPr>
            <p:ph sz="half" idx="1"/>
          </p:nvPr>
        </p:nvPicPr>
        <p:blipFill>
          <a:blip r:embed="rId2">
            <a:extLst>
              <a:ext uri="{28A0092B-C50C-407E-A947-70E740481C1C}">
                <a14:useLocalDpi xmlns:a14="http://schemas.microsoft.com/office/drawing/2010/main" val="0"/>
              </a:ext>
            </a:extLst>
          </a:blip>
          <a:srcRect l="-35897" r="-35897"/>
          <a:stretch>
            <a:fillRect/>
          </a:stretch>
        </p:blipFill>
        <p:spPr>
          <a:xfrm>
            <a:off x="0" y="2209727"/>
            <a:ext cx="4754563" cy="3594100"/>
          </a:xfrm>
        </p:spPr>
      </p:pic>
      <p:sp>
        <p:nvSpPr>
          <p:cNvPr id="6" name="Content Placeholder 5"/>
          <p:cNvSpPr>
            <a:spLocks noGrp="1"/>
          </p:cNvSpPr>
          <p:nvPr>
            <p:ph sz="half" idx="2"/>
          </p:nvPr>
        </p:nvSpPr>
        <p:spPr>
          <a:xfrm>
            <a:off x="4419021" y="2327885"/>
            <a:ext cx="6578163" cy="4011004"/>
          </a:xfrm>
        </p:spPr>
        <p:txBody>
          <a:bodyPr>
            <a:noAutofit/>
          </a:bodyPr>
          <a:lstStyle/>
          <a:p>
            <a:pPr algn="just">
              <a:spcAft>
                <a:spcPts val="600"/>
              </a:spcAft>
              <a:buFont typeface="Wingdings" charset="2"/>
              <a:buChar char="§"/>
            </a:pPr>
            <a:r>
              <a:rPr lang="en-US" sz="2400" dirty="0">
                <a:latin typeface="Helvetica Light"/>
                <a:cs typeface="Helvetica Light"/>
              </a:rPr>
              <a:t>Developed by the Office of the UN Special Advisers on Genocide Prevention and the Responsibility to Protect</a:t>
            </a:r>
          </a:p>
          <a:p>
            <a:pPr algn="just">
              <a:spcAft>
                <a:spcPts val="600"/>
              </a:spcAft>
              <a:buFont typeface="Wingdings" charset="2"/>
              <a:buChar char="§"/>
            </a:pPr>
            <a:r>
              <a:rPr lang="en-US" sz="2400" dirty="0">
                <a:latin typeface="Helvetica Light"/>
                <a:cs typeface="Helvetica Light"/>
              </a:rPr>
              <a:t>Integrated analysis and assessment tool for addressing atrocity risks</a:t>
            </a:r>
          </a:p>
          <a:p>
            <a:pPr algn="just">
              <a:spcAft>
                <a:spcPts val="600"/>
              </a:spcAft>
              <a:buFont typeface="Wingdings" charset="2"/>
              <a:buChar char="§"/>
            </a:pPr>
            <a:r>
              <a:rPr lang="en-US" sz="2400" dirty="0">
                <a:latin typeface="Helvetica Light"/>
                <a:cs typeface="Helvetica Light"/>
              </a:rPr>
              <a:t>Contains 14 risk factors for atrocity crimes and associated indicators of those risk factors</a:t>
            </a:r>
          </a:p>
        </p:txBody>
      </p:sp>
      <p:sp>
        <p:nvSpPr>
          <p:cNvPr id="13" name="Rectangle 12"/>
          <p:cNvSpPr/>
          <p:nvPr/>
        </p:nvSpPr>
        <p:spPr>
          <a:xfrm>
            <a:off x="-16710" y="184689"/>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4" name="Group 13"/>
          <p:cNvGrpSpPr/>
          <p:nvPr/>
        </p:nvGrpSpPr>
        <p:grpSpPr>
          <a:xfrm>
            <a:off x="3974352" y="6282112"/>
            <a:ext cx="8195695" cy="373904"/>
            <a:chOff x="3974352" y="6350387"/>
            <a:chExt cx="8195695" cy="373904"/>
          </a:xfrm>
        </p:grpSpPr>
        <p:sp>
          <p:nvSpPr>
            <p:cNvPr id="15" name="Rectangle 14"/>
            <p:cNvSpPr/>
            <p:nvPr/>
          </p:nvSpPr>
          <p:spPr>
            <a:xfrm>
              <a:off x="3974352" y="6354959"/>
              <a:ext cx="8195695" cy="369332"/>
            </a:xfrm>
            <a:prstGeom prst="rect">
              <a:avLst/>
            </a:prstGeom>
          </p:spPr>
          <p:txBody>
            <a:bodyPr wrap="square">
              <a:spAutoFit/>
            </a:bodyPr>
            <a:lstStyle/>
            <a:p>
              <a:pPr>
                <a:tabLst>
                  <a:tab pos="11087100" algn="r"/>
                </a:tabLst>
              </a:pPr>
              <a:r>
                <a:rPr lang="en-US" dirty="0">
                  <a:solidFill>
                    <a:srgbClr val="FFFFFF"/>
                  </a:solidFill>
                </a:rPr>
                <a:t>Module 3: Conducting Threat Assessments Through the Atrocity Prevention Lens</a:t>
              </a:r>
            </a:p>
          </p:txBody>
        </p:sp>
        <p:sp>
          <p:nvSpPr>
            <p:cNvPr id="16" name="TextBox 15"/>
            <p:cNvSpPr txBox="1"/>
            <p:nvPr/>
          </p:nvSpPr>
          <p:spPr>
            <a:xfrm>
              <a:off x="11684000" y="6350387"/>
              <a:ext cx="40822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6</a:t>
              </a:r>
            </a:p>
          </p:txBody>
        </p:sp>
      </p:grpSp>
    </p:spTree>
    <p:extLst>
      <p:ext uri="{BB962C8B-B14F-4D97-AF65-F5344CB8AC3E}">
        <p14:creationId xmlns:p14="http://schemas.microsoft.com/office/powerpoint/2010/main" val="4028532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652" y="552819"/>
            <a:ext cx="9753600" cy="1154097"/>
          </a:xfrm>
        </p:spPr>
        <p:txBody>
          <a:bodyPr>
            <a:normAutofit/>
          </a:bodyPr>
          <a:lstStyle/>
          <a:p>
            <a:r>
              <a:rPr lang="en-US" sz="2800" b="1" dirty="0">
                <a:latin typeface="Helvetica"/>
                <a:cs typeface="Helvetica"/>
              </a:rPr>
              <a:t>“Common” Risk Factors for Mass Atrocity Crimes</a:t>
            </a:r>
          </a:p>
        </p:txBody>
      </p:sp>
      <p:sp>
        <p:nvSpPr>
          <p:cNvPr id="8" name="Content Placeholder 7"/>
          <p:cNvSpPr>
            <a:spLocks noGrp="1"/>
          </p:cNvSpPr>
          <p:nvPr>
            <p:ph idx="1"/>
          </p:nvPr>
        </p:nvSpPr>
        <p:spPr>
          <a:xfrm>
            <a:off x="1219200" y="1701800"/>
            <a:ext cx="9753600" cy="4607561"/>
          </a:xfrm>
        </p:spPr>
        <p:txBody>
          <a:bodyPr>
            <a:normAutofit fontScale="62500" lnSpcReduction="20000"/>
          </a:bodyPr>
          <a:lstStyle/>
          <a:p>
            <a:pPr marL="502920" indent="-457200">
              <a:lnSpc>
                <a:spcPct val="120000"/>
              </a:lnSpc>
              <a:spcAft>
                <a:spcPts val="600"/>
              </a:spcAft>
              <a:buFont typeface="+mj-lt"/>
              <a:buAutoNum type="arabicPeriod"/>
            </a:pPr>
            <a:r>
              <a:rPr lang="en-US" sz="3800" dirty="0">
                <a:latin typeface="Helvetica Light"/>
                <a:cs typeface="Helvetica Light"/>
              </a:rPr>
              <a:t>Situations of armed conflict or other forms of instability</a:t>
            </a:r>
          </a:p>
          <a:p>
            <a:pPr marL="502920" indent="-457200">
              <a:lnSpc>
                <a:spcPct val="120000"/>
              </a:lnSpc>
              <a:spcAft>
                <a:spcPts val="600"/>
              </a:spcAft>
              <a:buFont typeface="+mj-lt"/>
              <a:buAutoNum type="arabicPeriod"/>
            </a:pPr>
            <a:r>
              <a:rPr lang="en-US" sz="3800" dirty="0">
                <a:latin typeface="Helvetica Light"/>
                <a:cs typeface="Helvetica Light"/>
              </a:rPr>
              <a:t>Record of serious violations of international human rights and humanitarian law </a:t>
            </a:r>
          </a:p>
          <a:p>
            <a:pPr marL="502920" indent="-457200">
              <a:lnSpc>
                <a:spcPct val="120000"/>
              </a:lnSpc>
              <a:spcAft>
                <a:spcPts val="600"/>
              </a:spcAft>
              <a:buFont typeface="+mj-lt"/>
              <a:buAutoNum type="arabicPeriod"/>
            </a:pPr>
            <a:r>
              <a:rPr lang="en-US" sz="3800" dirty="0">
                <a:latin typeface="Helvetica Light"/>
                <a:cs typeface="Helvetica Light"/>
              </a:rPr>
              <a:t>Weakness of state structures</a:t>
            </a:r>
          </a:p>
          <a:p>
            <a:pPr marL="502920" indent="-457200">
              <a:lnSpc>
                <a:spcPct val="120000"/>
              </a:lnSpc>
              <a:spcAft>
                <a:spcPts val="600"/>
              </a:spcAft>
              <a:buFont typeface="+mj-lt"/>
              <a:buAutoNum type="arabicPeriod"/>
            </a:pPr>
            <a:r>
              <a:rPr lang="en-US" sz="3800" dirty="0">
                <a:latin typeface="Helvetica Light"/>
                <a:cs typeface="Helvetica Light"/>
              </a:rPr>
              <a:t>Motives or incentives</a:t>
            </a:r>
          </a:p>
          <a:p>
            <a:pPr marL="502920" indent="-457200">
              <a:lnSpc>
                <a:spcPct val="120000"/>
              </a:lnSpc>
              <a:spcAft>
                <a:spcPts val="600"/>
              </a:spcAft>
              <a:buFont typeface="+mj-lt"/>
              <a:buAutoNum type="arabicPeriod"/>
            </a:pPr>
            <a:r>
              <a:rPr lang="en-US" sz="3800" dirty="0">
                <a:latin typeface="Helvetica Light"/>
                <a:cs typeface="Helvetica Light"/>
              </a:rPr>
              <a:t>Capacity to commit atrocity crimes</a:t>
            </a:r>
          </a:p>
          <a:p>
            <a:pPr marL="502920" indent="-457200">
              <a:lnSpc>
                <a:spcPct val="120000"/>
              </a:lnSpc>
              <a:spcAft>
                <a:spcPts val="600"/>
              </a:spcAft>
              <a:buFont typeface="+mj-lt"/>
              <a:buAutoNum type="arabicPeriod"/>
            </a:pPr>
            <a:r>
              <a:rPr lang="en-US" sz="3800" dirty="0">
                <a:latin typeface="Helvetica Light"/>
                <a:cs typeface="Helvetica Light"/>
              </a:rPr>
              <a:t>Absence of mitigating factors</a:t>
            </a:r>
          </a:p>
          <a:p>
            <a:pPr marL="502920" indent="-457200">
              <a:lnSpc>
                <a:spcPct val="120000"/>
              </a:lnSpc>
              <a:spcAft>
                <a:spcPts val="600"/>
              </a:spcAft>
              <a:buFont typeface="+mj-lt"/>
              <a:buAutoNum type="arabicPeriod"/>
            </a:pPr>
            <a:r>
              <a:rPr lang="en-US" sz="3800" dirty="0">
                <a:latin typeface="Helvetica Light"/>
                <a:cs typeface="Helvetica Light"/>
              </a:rPr>
              <a:t>Enabling circumstances or preparatory action</a:t>
            </a:r>
          </a:p>
          <a:p>
            <a:pPr marL="502920" indent="-457200">
              <a:lnSpc>
                <a:spcPct val="120000"/>
              </a:lnSpc>
              <a:spcAft>
                <a:spcPts val="600"/>
              </a:spcAft>
              <a:buFont typeface="+mj-lt"/>
              <a:buAutoNum type="arabicPeriod"/>
            </a:pPr>
            <a:r>
              <a:rPr lang="en-US" sz="3800" dirty="0">
                <a:latin typeface="Helvetica Light"/>
                <a:cs typeface="Helvetica Light"/>
              </a:rPr>
              <a:t>Triggering factors </a:t>
            </a:r>
          </a:p>
          <a:p>
            <a:endParaRPr lang="en-US" dirty="0"/>
          </a:p>
        </p:txBody>
      </p:sp>
      <p:sp>
        <p:nvSpPr>
          <p:cNvPr id="10" name="Rectangle 9"/>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1" name="Group 10"/>
          <p:cNvGrpSpPr/>
          <p:nvPr/>
        </p:nvGrpSpPr>
        <p:grpSpPr>
          <a:xfrm>
            <a:off x="3974352" y="6350387"/>
            <a:ext cx="8195695" cy="369332"/>
            <a:chOff x="3974352" y="6350387"/>
            <a:chExt cx="8195695" cy="369332"/>
          </a:xfrm>
        </p:grpSpPr>
        <p:sp>
          <p:nvSpPr>
            <p:cNvPr id="12" name="Rectangle 11"/>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3" name="TextBox 12"/>
            <p:cNvSpPr txBox="1"/>
            <p:nvPr/>
          </p:nvSpPr>
          <p:spPr>
            <a:xfrm>
              <a:off x="11684000" y="6350387"/>
              <a:ext cx="40822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7</a:t>
              </a:r>
            </a:p>
          </p:txBody>
        </p:sp>
      </p:grpSp>
    </p:spTree>
    <p:extLst>
      <p:ext uri="{BB962C8B-B14F-4D97-AF65-F5344CB8AC3E}">
        <p14:creationId xmlns:p14="http://schemas.microsoft.com/office/powerpoint/2010/main" val="81523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58595"/>
            <a:ext cx="9753600" cy="1154097"/>
          </a:xfrm>
        </p:spPr>
        <p:txBody>
          <a:bodyPr>
            <a:normAutofit/>
          </a:bodyPr>
          <a:lstStyle/>
          <a:p>
            <a:r>
              <a:rPr lang="en-US" sz="2800" b="1" dirty="0">
                <a:latin typeface="Helvetica"/>
                <a:cs typeface="Helvetica"/>
              </a:rPr>
              <a:t>“Specific” Risk Factors </a:t>
            </a:r>
          </a:p>
        </p:txBody>
      </p:sp>
      <p:sp>
        <p:nvSpPr>
          <p:cNvPr id="3" name="Content Placeholder 2"/>
          <p:cNvSpPr>
            <a:spLocks noGrp="1"/>
          </p:cNvSpPr>
          <p:nvPr>
            <p:ph idx="1"/>
          </p:nvPr>
        </p:nvSpPr>
        <p:spPr>
          <a:xfrm>
            <a:off x="1219200" y="1600200"/>
            <a:ext cx="9753600" cy="4839447"/>
          </a:xfrm>
        </p:spPr>
        <p:txBody>
          <a:bodyPr>
            <a:normAutofit fontScale="55000" lnSpcReduction="20000"/>
          </a:bodyPr>
          <a:lstStyle/>
          <a:p>
            <a:pPr marL="0" indent="0" algn="just">
              <a:spcAft>
                <a:spcPts val="600"/>
              </a:spcAft>
              <a:buNone/>
            </a:pPr>
            <a:r>
              <a:rPr lang="en-US" sz="3800" dirty="0">
                <a:latin typeface="Helvetica Light"/>
                <a:cs typeface="Helvetica Light"/>
              </a:rPr>
              <a:t>Genocide:</a:t>
            </a:r>
          </a:p>
          <a:p>
            <a:pPr marL="502920" indent="-457200" algn="just">
              <a:spcAft>
                <a:spcPts val="600"/>
              </a:spcAft>
              <a:buFont typeface="Wingdings" charset="2"/>
              <a:buChar char="§"/>
            </a:pPr>
            <a:r>
              <a:rPr lang="en-US" sz="3800" dirty="0">
                <a:latin typeface="Helvetica Light"/>
                <a:cs typeface="Helvetica Light"/>
              </a:rPr>
              <a:t>Intergroup tensions or patterns of discrimination against protected groups </a:t>
            </a:r>
          </a:p>
          <a:p>
            <a:pPr marL="502920" indent="-457200" algn="just">
              <a:spcAft>
                <a:spcPts val="600"/>
              </a:spcAft>
              <a:buFont typeface="Wingdings" charset="2"/>
              <a:buChar char="§"/>
            </a:pPr>
            <a:r>
              <a:rPr lang="en-US" sz="3800" dirty="0">
                <a:latin typeface="Helvetica Light"/>
                <a:cs typeface="Helvetica Light"/>
              </a:rPr>
              <a:t>Signs of an intent to destroy in whole or in part a protected group </a:t>
            </a:r>
          </a:p>
          <a:p>
            <a:pPr algn="just">
              <a:spcAft>
                <a:spcPts val="600"/>
              </a:spcAft>
            </a:pPr>
            <a:endParaRPr lang="en-US" sz="3800" dirty="0">
              <a:latin typeface="Helvetica Light"/>
              <a:cs typeface="Helvetica Light"/>
            </a:endParaRPr>
          </a:p>
          <a:p>
            <a:pPr marL="0" indent="0" algn="just">
              <a:spcAft>
                <a:spcPts val="600"/>
              </a:spcAft>
              <a:buNone/>
            </a:pPr>
            <a:r>
              <a:rPr lang="en-US" sz="3800" dirty="0">
                <a:latin typeface="Helvetica Light"/>
                <a:cs typeface="Helvetica Light"/>
              </a:rPr>
              <a:t>Crimes Against Humanity:</a:t>
            </a:r>
          </a:p>
          <a:p>
            <a:pPr marL="502920" indent="-457200" algn="just">
              <a:spcAft>
                <a:spcPts val="600"/>
              </a:spcAft>
              <a:buFont typeface="Wingdings" charset="2"/>
              <a:buChar char="§"/>
            </a:pPr>
            <a:r>
              <a:rPr lang="en-US" sz="3800" dirty="0">
                <a:latin typeface="Helvetica Light"/>
                <a:cs typeface="Helvetica Light"/>
              </a:rPr>
              <a:t>Signs of a widespread or systematic attack against any civilian population </a:t>
            </a:r>
          </a:p>
          <a:p>
            <a:pPr marL="502920" indent="-457200" algn="just">
              <a:spcAft>
                <a:spcPts val="600"/>
              </a:spcAft>
              <a:buFont typeface="Wingdings" charset="2"/>
              <a:buChar char="§"/>
            </a:pPr>
            <a:r>
              <a:rPr lang="en-US" sz="3800" dirty="0">
                <a:latin typeface="Helvetica Light"/>
                <a:cs typeface="Helvetica Light"/>
              </a:rPr>
              <a:t>Signs of a plan or policy to attack any civilian population </a:t>
            </a:r>
          </a:p>
          <a:p>
            <a:pPr algn="just">
              <a:spcAft>
                <a:spcPts val="600"/>
              </a:spcAft>
            </a:pPr>
            <a:endParaRPr lang="en-US" sz="3800" dirty="0">
              <a:latin typeface="Helvetica Light"/>
              <a:cs typeface="Helvetica Light"/>
            </a:endParaRPr>
          </a:p>
          <a:p>
            <a:pPr marL="0" indent="0" algn="just">
              <a:spcAft>
                <a:spcPts val="600"/>
              </a:spcAft>
              <a:buNone/>
            </a:pPr>
            <a:r>
              <a:rPr lang="en-US" sz="3800" dirty="0">
                <a:latin typeface="Helvetica Light"/>
                <a:cs typeface="Helvetica Light"/>
              </a:rPr>
              <a:t>War Crimes:</a:t>
            </a:r>
          </a:p>
          <a:p>
            <a:pPr marL="502920" indent="-457200" algn="just">
              <a:spcAft>
                <a:spcPts val="600"/>
              </a:spcAft>
              <a:buFont typeface="Wingdings" charset="2"/>
              <a:buChar char="§"/>
            </a:pPr>
            <a:r>
              <a:rPr lang="en-US" sz="3800" dirty="0">
                <a:latin typeface="Helvetica Light"/>
                <a:cs typeface="Helvetica Light"/>
              </a:rPr>
              <a:t>Serious threats to those protected under international humanitarian law </a:t>
            </a:r>
          </a:p>
          <a:p>
            <a:pPr marL="502920" indent="-457200" algn="just">
              <a:spcAft>
                <a:spcPts val="600"/>
              </a:spcAft>
              <a:buFont typeface="Wingdings" charset="2"/>
              <a:buChar char="§"/>
            </a:pPr>
            <a:r>
              <a:rPr lang="en-US" sz="3800" dirty="0">
                <a:latin typeface="Helvetica Light"/>
                <a:cs typeface="Helvetica Light"/>
              </a:rPr>
              <a:t>Serious threats to humanitarian or peacekeeping operations </a:t>
            </a:r>
          </a:p>
          <a:p>
            <a:endParaRPr lang="en-US" dirty="0"/>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3974352" y="6350387"/>
            <a:ext cx="8195695" cy="369332"/>
            <a:chOff x="3974352" y="6350387"/>
            <a:chExt cx="8195695" cy="369332"/>
          </a:xfrm>
        </p:grpSpPr>
        <p:sp>
          <p:nvSpPr>
            <p:cNvPr id="11" name="Rectangle 10"/>
            <p:cNvSpPr/>
            <p:nvPr/>
          </p:nvSpPr>
          <p:spPr>
            <a:xfrm>
              <a:off x="3974352" y="6354959"/>
              <a:ext cx="8195695" cy="338554"/>
            </a:xfrm>
            <a:prstGeom prst="rect">
              <a:avLst/>
            </a:prstGeom>
          </p:spPr>
          <p:txBody>
            <a:bodyPr wrap="square">
              <a:spAutoFit/>
            </a:bodyPr>
            <a:lstStyle/>
            <a:p>
              <a:pPr>
                <a:tabLst>
                  <a:tab pos="11087100" algn="r"/>
                </a:tabLst>
              </a:pPr>
              <a:r>
                <a:rPr lang="en-US" sz="1600" dirty="0">
                  <a:solidFill>
                    <a:srgbClr val="FFFFFF"/>
                  </a:solidFill>
                  <a:latin typeface="Helvetica" pitchFamily="2" charset="0"/>
                </a:rPr>
                <a:t>Module 3: Conducting Threat Assessments Through the Atrocity Prevention Lens</a:t>
              </a:r>
            </a:p>
          </p:txBody>
        </p:sp>
        <p:sp>
          <p:nvSpPr>
            <p:cNvPr id="12" name="TextBox 11"/>
            <p:cNvSpPr txBox="1"/>
            <p:nvPr/>
          </p:nvSpPr>
          <p:spPr>
            <a:xfrm>
              <a:off x="11684000" y="6350387"/>
              <a:ext cx="40822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8</a:t>
              </a:r>
            </a:p>
          </p:txBody>
        </p:sp>
      </p:grpSp>
    </p:spTree>
    <p:extLst>
      <p:ext uri="{BB962C8B-B14F-4D97-AF65-F5344CB8AC3E}">
        <p14:creationId xmlns:p14="http://schemas.microsoft.com/office/powerpoint/2010/main" val="331587807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13360</TotalTime>
  <Words>1659</Words>
  <Application>Microsoft Macintosh PowerPoint</Application>
  <PresentationFormat>Widescreen</PresentationFormat>
  <Paragraphs>164</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Helvetica Light</vt:lpstr>
      <vt:lpstr>Wingdings</vt:lpstr>
      <vt:lpstr>Black</vt:lpstr>
      <vt:lpstr>Module 3: Conducting Threat Assessments  Through the Atrocity Prevention Lens</vt:lpstr>
      <vt:lpstr>Phase 1 – Risk Identification </vt:lpstr>
      <vt:lpstr>PowerPoint Presentation</vt:lpstr>
      <vt:lpstr>Information Collection in Daily Activities</vt:lpstr>
      <vt:lpstr>Addressing the Specific Vulnerabilities of Women and Children</vt:lpstr>
      <vt:lpstr>Designated Situational Awareness Units</vt:lpstr>
      <vt:lpstr>Tools of the Trade: UN Framework of  Analysis for Atrocity Crimes</vt:lpstr>
      <vt:lpstr>“Common” Risk Factors for Mass Atrocity Crimes</vt:lpstr>
      <vt:lpstr>“Specific” Risk Factors </vt:lpstr>
      <vt:lpstr>Examples of Indicators: Common Risk Factor: Capacity to Commit Atrocity Crimes</vt:lpstr>
      <vt:lpstr>Examples of Indicators: Specific Risk Factor for Genocide: Intergroup Tensions or Patterns of Discrimination against Protected Groups </vt:lpstr>
      <vt:lpstr>Utilizing the Framework of Analysis </vt:lpstr>
      <vt:lpstr>Myanmar </vt:lpstr>
      <vt:lpstr>Iraq</vt:lpstr>
      <vt:lpstr>Identifying the Threat of Mass Atrocity Crimes</vt:lpstr>
      <vt:lpstr>Understanding Unique Vulnerabilities of  Particular Groups: </vt:lpstr>
      <vt:lpstr>Module 3 Activity: Threat Assessment</vt:lpstr>
      <vt:lpstr>Module 3 Activity: SYsTEMIC ANALYSIS AND Threat Assessment</vt:lpstr>
      <vt:lpstr>PowerPoint Presentation</vt:lpstr>
      <vt:lpstr>Module 3 Learning Outcomes - Review </vt:lpstr>
    </vt:vector>
  </TitlesOfParts>
  <Company>CUNY Graduate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Paragraphs 138-139 of the World Summit Outcome Document</dc:title>
  <dc:creator>Paauwe, Juliette</dc:creator>
  <cp:lastModifiedBy>Savita Pawnday</cp:lastModifiedBy>
  <cp:revision>65</cp:revision>
  <cp:lastPrinted>2017-12-04T21:36:22Z</cp:lastPrinted>
  <dcterms:created xsi:type="dcterms:W3CDTF">2017-12-01T16:50:42Z</dcterms:created>
  <dcterms:modified xsi:type="dcterms:W3CDTF">2018-10-10T22:10:14Z</dcterms:modified>
</cp:coreProperties>
</file>